
<file path=[Content_Types].xml><?xml version="1.0" encoding="utf-8"?>
<Types xmlns="http://schemas.openxmlformats.org/package/2006/content-types">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Lst>
  <p:notesMasterIdLst>
    <p:notesMasterId r:id="rId26"/>
  </p:notesMasterIdLst>
  <p:sldIdLst>
    <p:sldId id="256" r:id="rId4"/>
    <p:sldId id="257" r:id="rId5"/>
    <p:sldId id="264" r:id="rId6"/>
    <p:sldId id="259" r:id="rId7"/>
    <p:sldId id="269" r:id="rId8"/>
    <p:sldId id="268" r:id="rId9"/>
    <p:sldId id="260" r:id="rId10"/>
    <p:sldId id="265" r:id="rId11"/>
    <p:sldId id="261" r:id="rId12"/>
    <p:sldId id="277" r:id="rId13"/>
    <p:sldId id="278" r:id="rId14"/>
    <p:sldId id="297" r:id="rId15"/>
    <p:sldId id="266" r:id="rId16"/>
    <p:sldId id="272" r:id="rId17"/>
    <p:sldId id="288" r:id="rId18"/>
    <p:sldId id="289" r:id="rId19"/>
    <p:sldId id="296" r:id="rId20"/>
    <p:sldId id="291" r:id="rId21"/>
    <p:sldId id="292" r:id="rId22"/>
    <p:sldId id="298" r:id="rId23"/>
    <p:sldId id="299" r:id="rId24"/>
    <p:sldId id="258" r:id="rId2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orient="horz" pos="164">
          <p15:clr>
            <a:srgbClr val="A4A3A4"/>
          </p15:clr>
        </p15:guide>
        <p15:guide id="3" orient="horz" pos="4111">
          <p15:clr>
            <a:srgbClr val="A4A3A4"/>
          </p15:clr>
        </p15:guide>
        <p15:guide id="4" pos="3840">
          <p15:clr>
            <a:srgbClr val="A4A3A4"/>
          </p15:clr>
        </p15:guide>
        <p15:guide id="5" pos="257">
          <p15:clr>
            <a:srgbClr val="A4A3A4"/>
          </p15:clr>
        </p15:guide>
        <p15:guide id="6" pos="74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175"/>
    <a:srgbClr val="70C833"/>
    <a:srgbClr val="FBAF2D"/>
    <a:srgbClr val="EC566B"/>
    <a:srgbClr val="306A9B"/>
    <a:srgbClr val="DA2757"/>
    <a:srgbClr val="00A5E7"/>
    <a:srgbClr val="A9C3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94660"/>
  </p:normalViewPr>
  <p:slideViewPr>
    <p:cSldViewPr snapToGrid="0">
      <p:cViewPr varScale="1">
        <p:scale>
          <a:sx n="78" d="100"/>
          <a:sy n="78" d="100"/>
        </p:scale>
        <p:origin x="926" y="62"/>
      </p:cViewPr>
      <p:guideLst>
        <p:guide orient="horz" pos="2160"/>
        <p:guide orient="horz" pos="164"/>
        <p:guide orient="horz" pos="4111"/>
        <p:guide pos="3840"/>
        <p:guide pos="257"/>
        <p:guide pos="7469"/>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9FBFCA-0FD6-4AFE-9476-A430DA822FD1}" type="datetimeFigureOut">
              <a:rPr lang="zh-CN" altLang="en-US" smtClean="0"/>
              <a:t>2022/10/30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05186F-E5BC-4ED6-9E28-F4B43B4F4D9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805186F-E5BC-4ED6-9E28-F4B43B4F4D9D}" type="slidenum">
              <a:rPr lang="zh-CN" altLang="en-US" smtClean="0"/>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五边形 1"/>
          <p:cNvSpPr>
            <a:spLocks noChangeArrowheads="1"/>
          </p:cNvSpPr>
          <p:nvPr userDrawn="1"/>
        </p:nvSpPr>
        <p:spPr bwMode="auto">
          <a:xfrm>
            <a:off x="0" y="501650"/>
            <a:ext cx="8105775" cy="661988"/>
          </a:xfrm>
          <a:prstGeom prst="homePlate">
            <a:avLst>
              <a:gd name="adj" fmla="val 45226"/>
            </a:avLst>
          </a:prstGeom>
          <a:solidFill>
            <a:srgbClr val="306A9B"/>
          </a:solidFill>
          <a:ln w="12700" cmpd="sng">
            <a:solidFill>
              <a:srgbClr val="41719C"/>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endParaRPr>
          </a:p>
        </p:txBody>
      </p:sp>
      <p:sp>
        <p:nvSpPr>
          <p:cNvPr id="3" name="燕尾形 2"/>
          <p:cNvSpPr>
            <a:spLocks noChangeArrowheads="1"/>
          </p:cNvSpPr>
          <p:nvPr userDrawn="1"/>
        </p:nvSpPr>
        <p:spPr bwMode="auto">
          <a:xfrm>
            <a:off x="187325" y="639763"/>
            <a:ext cx="312738" cy="384175"/>
          </a:xfrm>
          <a:prstGeom prst="chevron">
            <a:avLst>
              <a:gd name="adj" fmla="val 50000"/>
            </a:avLst>
          </a:prstGeom>
          <a:solidFill>
            <a:srgbClr val="A9C3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p>
        </p:txBody>
      </p:sp>
      <p:sp>
        <p:nvSpPr>
          <p:cNvPr id="4" name="燕尾形 3"/>
          <p:cNvSpPr>
            <a:spLocks noChangeArrowheads="1"/>
          </p:cNvSpPr>
          <p:nvPr userDrawn="1"/>
        </p:nvSpPr>
        <p:spPr bwMode="auto">
          <a:xfrm>
            <a:off x="461963" y="639763"/>
            <a:ext cx="312737" cy="384175"/>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1593" b="4215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8"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050" name="图片 6"/>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1593" b="4215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1" name="矩形 7"/>
          <p:cNvGrpSpPr/>
          <p:nvPr userDrawn="1"/>
        </p:nvGrpSpPr>
        <p:grpSpPr bwMode="auto">
          <a:xfrm>
            <a:off x="0" y="0"/>
            <a:ext cx="12192000" cy="6858000"/>
            <a:chOff x="0" y="0"/>
            <a:chExt cx="7680" cy="4320"/>
          </a:xfrm>
        </p:grpSpPr>
        <p:pic>
          <p:nvPicPr>
            <p:cNvPr id="2057" name="矩形 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768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 Box 5"/>
            <p:cNvSpPr txBox="1">
              <a:spLocks noChangeArrowheads="1"/>
            </p:cNvSpPr>
            <p:nvPr/>
          </p:nvSpPr>
          <p:spPr bwMode="auto">
            <a:xfrm>
              <a:off x="0" y="0"/>
              <a:ext cx="768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sp>
        <p:nvSpPr>
          <p:cNvPr id="3078" name="五边形 8"/>
          <p:cNvSpPr>
            <a:spLocks noChangeArrowheads="1"/>
          </p:cNvSpPr>
          <p:nvPr userDrawn="1"/>
        </p:nvSpPr>
        <p:spPr bwMode="auto">
          <a:xfrm>
            <a:off x="0" y="501650"/>
            <a:ext cx="5748338" cy="661988"/>
          </a:xfrm>
          <a:prstGeom prst="homePlate">
            <a:avLst>
              <a:gd name="adj" fmla="val 45226"/>
            </a:avLst>
          </a:prstGeom>
          <a:solidFill>
            <a:srgbClr val="306A9B"/>
          </a:solidFill>
          <a:ln w="12700" cmpd="sng">
            <a:solidFill>
              <a:srgbClr val="41719C"/>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endParaRPr>
          </a:p>
        </p:txBody>
      </p:sp>
      <p:sp>
        <p:nvSpPr>
          <p:cNvPr id="3079" name="燕尾形 9"/>
          <p:cNvSpPr>
            <a:spLocks noChangeArrowheads="1"/>
          </p:cNvSpPr>
          <p:nvPr userDrawn="1"/>
        </p:nvSpPr>
        <p:spPr bwMode="auto">
          <a:xfrm>
            <a:off x="187325" y="639763"/>
            <a:ext cx="312738" cy="384175"/>
          </a:xfrm>
          <a:prstGeom prst="chevron">
            <a:avLst>
              <a:gd name="adj" fmla="val 50000"/>
            </a:avLst>
          </a:prstGeom>
          <a:solidFill>
            <a:srgbClr val="A9C3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p>
        </p:txBody>
      </p:sp>
      <p:sp>
        <p:nvSpPr>
          <p:cNvPr id="3080" name="燕尾形 10"/>
          <p:cNvSpPr>
            <a:spLocks noChangeArrowheads="1"/>
          </p:cNvSpPr>
          <p:nvPr userDrawn="1"/>
        </p:nvSpPr>
        <p:spPr bwMode="auto">
          <a:xfrm>
            <a:off x="461963" y="639763"/>
            <a:ext cx="312737" cy="384175"/>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p>
        </p:txBody>
      </p:sp>
      <p:sp>
        <p:nvSpPr>
          <p:cNvPr id="2055"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2056"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矩形 6"/>
          <p:cNvSpPr>
            <a:spLocks noChangeArrowheads="1"/>
          </p:cNvSpPr>
          <p:nvPr userDrawn="1"/>
        </p:nvSpPr>
        <p:spPr bwMode="auto">
          <a:xfrm>
            <a:off x="0" y="0"/>
            <a:ext cx="12192000" cy="6858000"/>
          </a:xfrm>
          <a:prstGeom prst="rect">
            <a:avLst/>
          </a:prstGeom>
          <a:solidFill>
            <a:srgbClr val="FFFB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endParaRPr>
          </a:p>
        </p:txBody>
      </p:sp>
      <p:sp>
        <p:nvSpPr>
          <p:cNvPr id="4099" name="五边形 7"/>
          <p:cNvSpPr>
            <a:spLocks noChangeArrowheads="1"/>
          </p:cNvSpPr>
          <p:nvPr userDrawn="1"/>
        </p:nvSpPr>
        <p:spPr bwMode="auto">
          <a:xfrm>
            <a:off x="0" y="501650"/>
            <a:ext cx="5748338" cy="661988"/>
          </a:xfrm>
          <a:prstGeom prst="homePlate">
            <a:avLst>
              <a:gd name="adj" fmla="val 45226"/>
            </a:avLst>
          </a:prstGeom>
          <a:solidFill>
            <a:srgbClr val="306A9B"/>
          </a:solidFill>
          <a:ln w="12700" cmpd="sng">
            <a:solidFill>
              <a:srgbClr val="41719C"/>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endParaRPr>
          </a:p>
        </p:txBody>
      </p:sp>
      <p:sp>
        <p:nvSpPr>
          <p:cNvPr id="4100" name="燕尾形 8"/>
          <p:cNvSpPr>
            <a:spLocks noChangeArrowheads="1"/>
          </p:cNvSpPr>
          <p:nvPr userDrawn="1"/>
        </p:nvSpPr>
        <p:spPr bwMode="auto">
          <a:xfrm>
            <a:off x="187325" y="639763"/>
            <a:ext cx="312738" cy="384175"/>
          </a:xfrm>
          <a:prstGeom prst="chevron">
            <a:avLst>
              <a:gd name="adj" fmla="val 50000"/>
            </a:avLst>
          </a:prstGeom>
          <a:solidFill>
            <a:srgbClr val="A9C3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p>
        </p:txBody>
      </p:sp>
      <p:sp>
        <p:nvSpPr>
          <p:cNvPr id="4101" name="燕尾形 9"/>
          <p:cNvSpPr>
            <a:spLocks noChangeArrowheads="1"/>
          </p:cNvSpPr>
          <p:nvPr userDrawn="1"/>
        </p:nvSpPr>
        <p:spPr bwMode="auto">
          <a:xfrm>
            <a:off x="461963" y="639763"/>
            <a:ext cx="312737" cy="384175"/>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p>
        </p:txBody>
      </p:sp>
      <p:sp>
        <p:nvSpPr>
          <p:cNvPr id="3078"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3079"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6"/>
          <p:cNvSpPr txBox="1">
            <a:spLocks noChangeArrowheads="1"/>
          </p:cNvSpPr>
          <p:nvPr/>
        </p:nvSpPr>
        <p:spPr bwMode="auto">
          <a:xfrm>
            <a:off x="4758410" y="5358433"/>
            <a:ext cx="4676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l" eaLnBrk="1" hangingPunct="1">
              <a:buFont typeface="Arial" panose="020B0604020202020204" pitchFamily="34" charset="0"/>
              <a:buNone/>
            </a:pPr>
            <a:r>
              <a:rPr lang="zh-CN" altLang="en-US" sz="2400" b="1" dirty="0">
                <a:solidFill>
                  <a:srgbClr val="595959"/>
                </a:solidFill>
                <a:latin typeface="微软雅黑" panose="020B0503020204020204" pitchFamily="34" charset="-122"/>
              </a:rPr>
              <a:t>项目成员：李家和 李家路 李嘉华</a:t>
            </a:r>
          </a:p>
        </p:txBody>
      </p:sp>
      <p:sp>
        <p:nvSpPr>
          <p:cNvPr id="5124" name="矩形 9"/>
          <p:cNvSpPr>
            <a:spLocks noChangeArrowheads="1"/>
          </p:cNvSpPr>
          <p:nvPr/>
        </p:nvSpPr>
        <p:spPr bwMode="auto">
          <a:xfrm>
            <a:off x="0" y="3122613"/>
            <a:ext cx="12192000" cy="1806575"/>
          </a:xfrm>
          <a:prstGeom prst="rect">
            <a:avLst/>
          </a:prstGeom>
          <a:solidFill>
            <a:schemeClr val="bg1">
              <a:alpha val="7686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FFFFFF"/>
              </a:solidFill>
            </a:endParaRPr>
          </a:p>
        </p:txBody>
      </p:sp>
      <p:sp>
        <p:nvSpPr>
          <p:cNvPr id="5125" name="文本框 5"/>
          <p:cNvSpPr txBox="1">
            <a:spLocks noChangeArrowheads="1"/>
          </p:cNvSpPr>
          <p:nvPr/>
        </p:nvSpPr>
        <p:spPr bwMode="auto">
          <a:xfrm>
            <a:off x="3574480" y="3596613"/>
            <a:ext cx="86485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6000" b="1" dirty="0">
                <a:latin typeface="微软雅黑" panose="020B0503020204020204" pitchFamily="34" charset="-122"/>
              </a:rPr>
              <a:t>电影资源小程序项目报告</a:t>
            </a:r>
          </a:p>
        </p:txBody>
      </p:sp>
      <p:pic>
        <p:nvPicPr>
          <p:cNvPr id="5126" name="图片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75" y="152400"/>
            <a:ext cx="467995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1703" y="3478212"/>
            <a:ext cx="1401763"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bwMode="auto">
          <a:xfrm>
            <a:off x="347150" y="3408700"/>
            <a:ext cx="1337095" cy="1337095"/>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51" y="3463095"/>
            <a:ext cx="1292344" cy="1282700"/>
          </a:xfrm>
          <a:prstGeom prst="rect">
            <a:avLst/>
          </a:prstGeom>
        </p:spPr>
      </p:pic>
      <p:sp>
        <p:nvSpPr>
          <p:cNvPr id="12" name="文本框 6"/>
          <p:cNvSpPr txBox="1">
            <a:spLocks noChangeArrowheads="1"/>
          </p:cNvSpPr>
          <p:nvPr/>
        </p:nvSpPr>
        <p:spPr bwMode="auto">
          <a:xfrm>
            <a:off x="8942960" y="6232188"/>
            <a:ext cx="26005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l" eaLnBrk="1" hangingPunct="1">
              <a:buFont typeface="Arial" panose="020B0604020202020204" pitchFamily="34" charset="0"/>
              <a:buNone/>
            </a:pPr>
            <a:r>
              <a:rPr lang="zh-CN" altLang="en-US" sz="1600" b="1" dirty="0">
                <a:solidFill>
                  <a:srgbClr val="595959"/>
                </a:solidFill>
                <a:latin typeface="微软雅黑" panose="020B0503020204020204" pitchFamily="34" charset="-122"/>
              </a:rPr>
              <a:t>日期：</a:t>
            </a:r>
            <a:r>
              <a:rPr lang="en-US" altLang="zh-CN" sz="1600" b="1" dirty="0">
                <a:solidFill>
                  <a:srgbClr val="595959"/>
                </a:solidFill>
                <a:latin typeface="微软雅黑" panose="020B0503020204020204" pitchFamily="34" charset="-122"/>
              </a:rPr>
              <a:t>2022</a:t>
            </a:r>
            <a:r>
              <a:rPr lang="zh-CN" altLang="en-US" sz="1600" b="1" dirty="0">
                <a:solidFill>
                  <a:srgbClr val="595959"/>
                </a:solidFill>
                <a:latin typeface="微软雅黑" panose="020B0503020204020204" pitchFamily="34" charset="-122"/>
              </a:rPr>
              <a:t>年</a:t>
            </a:r>
            <a:r>
              <a:rPr lang="en-US" altLang="zh-CN" sz="1600" b="1" dirty="0">
                <a:solidFill>
                  <a:srgbClr val="595959"/>
                </a:solidFill>
                <a:latin typeface="微软雅黑" panose="020B0503020204020204" pitchFamily="34" charset="-122"/>
              </a:rPr>
              <a:t>10</a:t>
            </a:r>
            <a:r>
              <a:rPr lang="zh-CN" altLang="en-US" sz="1600" b="1" dirty="0">
                <a:solidFill>
                  <a:srgbClr val="595959"/>
                </a:solidFill>
                <a:latin typeface="微软雅黑" panose="020B0503020204020204" pitchFamily="34" charset="-122"/>
              </a:rPr>
              <a:t>月</a:t>
            </a:r>
            <a:r>
              <a:rPr lang="en-US" altLang="zh-CN" sz="1600" b="1" dirty="0">
                <a:solidFill>
                  <a:srgbClr val="595959"/>
                </a:solidFill>
                <a:latin typeface="微软雅黑" panose="020B0503020204020204" pitchFamily="34" charset="-122"/>
              </a:rPr>
              <a:t>28</a:t>
            </a:r>
            <a:r>
              <a:rPr lang="zh-CN" altLang="en-US" sz="1600" b="1" dirty="0">
                <a:solidFill>
                  <a:srgbClr val="595959"/>
                </a:solidFill>
                <a:latin typeface="微软雅黑" panose="020B0503020204020204" pitchFamily="34" charset="-122"/>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idx="4294967295"/>
          </p:nvPr>
        </p:nvSpPr>
        <p:spPr>
          <a:xfrm>
            <a:off x="838200" y="528638"/>
            <a:ext cx="4691063" cy="649287"/>
          </a:xfrm>
        </p:spPr>
        <p:txBody>
          <a:bodyPr/>
          <a:lstStyle/>
          <a:p>
            <a:pPr eaLnBrk="1" hangingPunct="1"/>
            <a:r>
              <a:rPr lang="zh-CN" altLang="zh-CN" sz="2800" b="1" dirty="0">
                <a:solidFill>
                  <a:schemeClr val="bg1"/>
                </a:solidFill>
                <a:latin typeface="微软雅黑" panose="020B0503020204020204" pitchFamily="34" charset="-122"/>
              </a:rPr>
              <a:t>三、</a:t>
            </a:r>
            <a:r>
              <a:rPr lang="zh-CN" altLang="en-US" sz="2800" b="1" dirty="0">
                <a:solidFill>
                  <a:schemeClr val="bg1"/>
                </a:solidFill>
                <a:latin typeface="微软雅黑" panose="020B0503020204020204" pitchFamily="34" charset="-122"/>
              </a:rPr>
              <a:t>用户功能实现</a:t>
            </a:r>
            <a:endParaRPr lang="zh-CN" altLang="zh-CN" sz="2800" b="1" dirty="0">
              <a:solidFill>
                <a:schemeClr val="bg1"/>
              </a:solidFill>
              <a:latin typeface="微软雅黑" panose="020B0503020204020204" pitchFamily="34" charset="-122"/>
            </a:endParaRP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786" t="788" r="1243"/>
          <a:stretch>
            <a:fillRect/>
          </a:stretch>
        </p:blipFill>
        <p:spPr>
          <a:xfrm>
            <a:off x="1748573" y="1468770"/>
            <a:ext cx="2870316" cy="5226997"/>
          </a:xfrm>
          <a:prstGeom prst="rect">
            <a:avLst/>
          </a:prstGeom>
        </p:spPr>
      </p:pic>
      <p:sp>
        <p:nvSpPr>
          <p:cNvPr id="2" name="文本框 1"/>
          <p:cNvSpPr txBox="1"/>
          <p:nvPr/>
        </p:nvSpPr>
        <p:spPr>
          <a:xfrm>
            <a:off x="5879689" y="1626086"/>
            <a:ext cx="4916129" cy="4729180"/>
          </a:xfrm>
          <a:prstGeom prst="rect">
            <a:avLst/>
          </a:prstGeom>
          <a:noFill/>
        </p:spPr>
        <p:txBody>
          <a:bodyPr wrap="square" rtlCol="0">
            <a:spAutoFit/>
          </a:bodyPr>
          <a:lstStyle/>
          <a:p>
            <a:pPr algn="ctr">
              <a:lnSpc>
                <a:spcPct val="150000"/>
              </a:lnSpc>
            </a:pPr>
            <a:r>
              <a:rPr lang="zh-CN" altLang="en-US" sz="2400" dirty="0">
                <a:latin typeface="黑体" panose="02010609060101010101" pitchFamily="49" charset="-122"/>
                <a:ea typeface="黑体" panose="02010609060101010101" pitchFamily="49" charset="-122"/>
              </a:rPr>
              <a:t>搜索页</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功能：</a:t>
            </a:r>
            <a:r>
              <a:rPr lang="zh-CN" altLang="en-US" sz="2000" dirty="0">
                <a:latin typeface="黑体" panose="02010609060101010101" pitchFamily="49" charset="-122"/>
                <a:ea typeface="黑体" panose="02010609060101010101" pitchFamily="49" charset="-122"/>
              </a:rPr>
              <a:t>用户可以通过上方的搜索栏通过输入电影的名称来搜索想要的电影资源。</a:t>
            </a:r>
            <a:endParaRPr lang="en-US" altLang="zh-CN" sz="2000" dirty="0">
              <a:latin typeface="黑体" panose="02010609060101010101" pitchFamily="49" charset="-122"/>
              <a:ea typeface="黑体" panose="02010609060101010101" pitchFamily="49" charset="-122"/>
            </a:endParaRPr>
          </a:p>
          <a:p>
            <a:pPr>
              <a:lnSpc>
                <a:spcPct val="150000"/>
              </a:lnSpc>
            </a:pP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实现：</a:t>
            </a:r>
            <a:r>
              <a:rPr lang="zh-CN" altLang="en-US" sz="2000" dirty="0">
                <a:latin typeface="黑体" panose="02010609060101010101" pitchFamily="49" charset="-122"/>
                <a:ea typeface="黑体" panose="02010609060101010101" pitchFamily="49" charset="-122"/>
              </a:rPr>
              <a:t>用户输入电影名称并点击回车搜索后，将此信息加到网络请求的</a:t>
            </a:r>
            <a:r>
              <a:rPr lang="en-US" altLang="zh-CN" sz="2000" dirty="0">
                <a:latin typeface="times" panose="02020603050405020304" pitchFamily="18" charset="0"/>
                <a:ea typeface="黑体" panose="02010609060101010101" pitchFamily="49" charset="-122"/>
                <a:cs typeface="times" panose="02020603050405020304" pitchFamily="18" charset="0"/>
              </a:rPr>
              <a:t>url</a:t>
            </a:r>
            <a:r>
              <a:rPr lang="zh-CN" altLang="en-US" sz="2000" dirty="0">
                <a:latin typeface="黑体" panose="02010609060101010101" pitchFamily="49" charset="-122"/>
                <a:ea typeface="黑体" panose="02010609060101010101" pitchFamily="49" charset="-122"/>
              </a:rPr>
              <a:t>后面，向后端发出网络请求，后端搜索数据库中是否存在此电影，若存在则返回该条数据，由前端显示出来，若不存在则返回一个提示信息。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idx="4294967295"/>
          </p:nvPr>
        </p:nvSpPr>
        <p:spPr>
          <a:xfrm>
            <a:off x="838200" y="528638"/>
            <a:ext cx="4691063" cy="649287"/>
          </a:xfrm>
        </p:spPr>
        <p:txBody>
          <a:bodyPr/>
          <a:lstStyle/>
          <a:p>
            <a:pPr eaLnBrk="1" hangingPunct="1"/>
            <a:r>
              <a:rPr lang="zh-CN" altLang="zh-CN" sz="2800" b="1" dirty="0">
                <a:solidFill>
                  <a:schemeClr val="bg1"/>
                </a:solidFill>
                <a:latin typeface="微软雅黑" panose="020B0503020204020204" pitchFamily="34" charset="-122"/>
              </a:rPr>
              <a:t>三、</a:t>
            </a:r>
            <a:r>
              <a:rPr lang="zh-CN" altLang="en-US" sz="2800" b="1" dirty="0">
                <a:solidFill>
                  <a:schemeClr val="bg1"/>
                </a:solidFill>
                <a:latin typeface="微软雅黑" panose="020B0503020204020204" pitchFamily="34" charset="-122"/>
              </a:rPr>
              <a:t>用户功能实现</a:t>
            </a:r>
            <a:endParaRPr lang="zh-CN" altLang="zh-CN" sz="2800" b="1" dirty="0">
              <a:solidFill>
                <a:schemeClr val="bg1"/>
              </a:solidFill>
              <a:latin typeface="微软雅黑" panose="020B0503020204020204" pitchFamily="34" charset="-122"/>
            </a:endParaRP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pic>
        <p:nvPicPr>
          <p:cNvPr id="6" name="图片 5"/>
          <p:cNvPicPr>
            <a:picLocks noChangeAspect="1"/>
          </p:cNvPicPr>
          <p:nvPr/>
        </p:nvPicPr>
        <p:blipFill>
          <a:blip r:embed="rId3"/>
          <a:stretch>
            <a:fillRect/>
          </a:stretch>
        </p:blipFill>
        <p:spPr>
          <a:xfrm>
            <a:off x="1720928" y="1458939"/>
            <a:ext cx="2925605" cy="5226997"/>
          </a:xfrm>
          <a:prstGeom prst="rect">
            <a:avLst/>
          </a:prstGeom>
        </p:spPr>
      </p:pic>
      <p:sp>
        <p:nvSpPr>
          <p:cNvPr id="2" name="文本框 1"/>
          <p:cNvSpPr txBox="1"/>
          <p:nvPr/>
        </p:nvSpPr>
        <p:spPr>
          <a:xfrm>
            <a:off x="5889522" y="1862060"/>
            <a:ext cx="4807976" cy="3805850"/>
          </a:xfrm>
          <a:prstGeom prst="rect">
            <a:avLst/>
          </a:prstGeom>
          <a:noFill/>
        </p:spPr>
        <p:txBody>
          <a:bodyPr wrap="square" rtlCol="0">
            <a:spAutoFit/>
          </a:bodyPr>
          <a:lstStyle/>
          <a:p>
            <a:pPr algn="ctr">
              <a:lnSpc>
                <a:spcPct val="150000"/>
              </a:lnSpc>
            </a:pPr>
            <a:r>
              <a:rPr lang="zh-CN" altLang="en-US" sz="2400" dirty="0">
                <a:latin typeface="黑体" panose="02010609060101010101" pitchFamily="49" charset="-122"/>
                <a:ea typeface="黑体" panose="02010609060101010101" pitchFamily="49" charset="-122"/>
              </a:rPr>
              <a:t>我的页面</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功能：</a:t>
            </a:r>
            <a:r>
              <a:rPr lang="zh-CN" altLang="en-US" sz="2000" dirty="0">
                <a:latin typeface="黑体" panose="02010609060101010101" pitchFamily="49" charset="-122"/>
                <a:ea typeface="黑体" panose="02010609060101010101" pitchFamily="49" charset="-122"/>
              </a:rPr>
              <a:t>显示用户是否登录，必须登录后才可以显示前两个页面，否则显示一个登录按钮。</a:t>
            </a:r>
            <a:endParaRPr lang="en-US" altLang="zh-CN" sz="2000" dirty="0">
              <a:latin typeface="黑体" panose="02010609060101010101" pitchFamily="49" charset="-122"/>
              <a:ea typeface="黑体" panose="02010609060101010101" pitchFamily="49" charset="-122"/>
            </a:endParaRPr>
          </a:p>
          <a:p>
            <a:pPr>
              <a:lnSpc>
                <a:spcPct val="150000"/>
              </a:lnSpc>
            </a:pP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实现：</a:t>
            </a:r>
            <a:r>
              <a:rPr lang="zh-CN" altLang="en-US" sz="2000" dirty="0">
                <a:latin typeface="黑体" panose="02010609060101010101" pitchFamily="49" charset="-122"/>
                <a:ea typeface="黑体" panose="02010609060101010101" pitchFamily="49" charset="-122"/>
              </a:rPr>
              <a:t>微信小程序可以在前端直接调用</a:t>
            </a:r>
            <a:r>
              <a:rPr lang="en-US" altLang="zh-CN" sz="2000" dirty="0">
                <a:latin typeface="times" panose="02020603050405020304" pitchFamily="18" charset="0"/>
                <a:ea typeface="黑体" panose="02010609060101010101" pitchFamily="49" charset="-122"/>
                <a:cs typeface="times" panose="02020603050405020304" pitchFamily="18" charset="0"/>
              </a:rPr>
              <a:t>wx.getUserProfile</a:t>
            </a:r>
            <a:r>
              <a:rPr lang="zh-CN" altLang="en-US" sz="2000" dirty="0">
                <a:latin typeface="黑体" panose="02010609060101010101" pitchFamily="49" charset="-122"/>
                <a:ea typeface="黑体" panose="02010609060101010101" pitchFamily="49" charset="-122"/>
              </a:rPr>
              <a:t>方法实现用户的授权登录。</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idx="4294967295"/>
          </p:nvPr>
        </p:nvSpPr>
        <p:spPr>
          <a:xfrm>
            <a:off x="838200" y="528638"/>
            <a:ext cx="4691063" cy="649287"/>
          </a:xfrm>
        </p:spPr>
        <p:txBody>
          <a:bodyPr/>
          <a:lstStyle/>
          <a:p>
            <a:pPr eaLnBrk="1" hangingPunct="1"/>
            <a:r>
              <a:rPr lang="zh-CN" altLang="zh-CN" sz="2800" b="1" dirty="0">
                <a:solidFill>
                  <a:schemeClr val="bg1"/>
                </a:solidFill>
                <a:latin typeface="微软雅黑" panose="020B0503020204020204" pitchFamily="34" charset="-122"/>
              </a:rPr>
              <a:t>三、</a:t>
            </a:r>
            <a:r>
              <a:rPr lang="zh-CN" altLang="en-US" sz="2800" b="1" dirty="0">
                <a:solidFill>
                  <a:schemeClr val="bg1"/>
                </a:solidFill>
                <a:latin typeface="微软雅黑" panose="020B0503020204020204" pitchFamily="34" charset="-122"/>
              </a:rPr>
              <a:t>用户功能实现</a:t>
            </a:r>
            <a:endParaRPr lang="zh-CN" altLang="zh-CN" sz="2800" b="1" dirty="0">
              <a:solidFill>
                <a:schemeClr val="bg1"/>
              </a:solidFill>
              <a:latin typeface="微软雅黑" panose="020B0503020204020204" pitchFamily="34" charset="-122"/>
            </a:endParaRPr>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pic>
        <p:nvPicPr>
          <p:cNvPr id="4" name="2022-10-28 15-01-32">
            <a:hlinkClick r:id="" action="ppaction://media"/>
            <a:extLst>
              <a:ext uri="{FF2B5EF4-FFF2-40B4-BE49-F238E27FC236}">
                <a16:creationId xmlns:a16="http://schemas.microsoft.com/office/drawing/2014/main" id="{AF7FB49C-9326-4F07-8ED5-A4DE9A47B1D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1157" t="-1616" r="31391"/>
          <a:stretch/>
        </p:blipFill>
        <p:spPr>
          <a:xfrm>
            <a:off x="4072648" y="1113074"/>
            <a:ext cx="3651114" cy="5572389"/>
          </a:xfrm>
          <a:prstGeom prst="rect">
            <a:avLst/>
          </a:prstGeom>
        </p:spPr>
      </p:pic>
    </p:spTree>
    <p:extLst>
      <p:ext uri="{BB962C8B-B14F-4D97-AF65-F5344CB8AC3E}">
        <p14:creationId xmlns:p14="http://schemas.microsoft.com/office/powerpoint/2010/main" val="29869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39"/>
          <p:cNvGrpSpPr/>
          <p:nvPr/>
        </p:nvGrpSpPr>
        <p:grpSpPr bwMode="auto">
          <a:xfrm>
            <a:off x="2906713" y="1681754"/>
            <a:ext cx="5400675" cy="805322"/>
            <a:chOff x="0" y="-2582"/>
            <a:chExt cx="5400675" cy="804672"/>
          </a:xfrm>
        </p:grpSpPr>
        <p:sp>
          <p:nvSpPr>
            <p:cNvPr id="16412" name="五边形 6"/>
            <p:cNvSpPr>
              <a:spLocks noChangeArrowheads="1"/>
            </p:cNvSpPr>
            <p:nvPr/>
          </p:nvSpPr>
          <p:spPr bwMode="auto">
            <a:xfrm>
              <a:off x="0" y="91333"/>
              <a:ext cx="1023937" cy="639762"/>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sp>
          <p:nvSpPr>
            <p:cNvPr id="16413" name="TextBox 18"/>
            <p:cNvSpPr txBox="1">
              <a:spLocks noChangeArrowheads="1"/>
            </p:cNvSpPr>
            <p:nvPr/>
          </p:nvSpPr>
          <p:spPr bwMode="auto">
            <a:xfrm>
              <a:off x="1816417" y="140545"/>
              <a:ext cx="3057247" cy="58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项目背景与分析</a:t>
              </a:r>
            </a:p>
          </p:txBody>
        </p:sp>
        <p:pic>
          <p:nvPicPr>
            <p:cNvPr id="16414" name="TextBox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172" y="-2582"/>
              <a:ext cx="688848"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416" name="直接连接符 7"/>
            <p:cNvCxnSpPr>
              <a:cxnSpLocks noChangeShapeType="1"/>
            </p:cNvCxnSpPr>
            <p:nvPr/>
          </p:nvCxnSpPr>
          <p:spPr bwMode="auto">
            <a:xfrm>
              <a:off x="987425" y="72792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grpSp>
      <p:grpSp>
        <p:nvGrpSpPr>
          <p:cNvPr id="16387" name="组合 38"/>
          <p:cNvGrpSpPr/>
          <p:nvPr/>
        </p:nvGrpSpPr>
        <p:grpSpPr bwMode="auto">
          <a:xfrm>
            <a:off x="2906713" y="2688302"/>
            <a:ext cx="6104770" cy="743916"/>
            <a:chOff x="0" y="-2510"/>
            <a:chExt cx="6104770" cy="743712"/>
          </a:xfrm>
        </p:grpSpPr>
        <p:sp>
          <p:nvSpPr>
            <p:cNvPr id="16407" name="五边形 11"/>
            <p:cNvSpPr>
              <a:spLocks noChangeArrowheads="1"/>
            </p:cNvSpPr>
            <p:nvPr/>
          </p:nvSpPr>
          <p:spPr bwMode="auto">
            <a:xfrm>
              <a:off x="0" y="68025"/>
              <a:ext cx="1023937" cy="639763"/>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cxnSp>
          <p:nvCxnSpPr>
            <p:cNvPr id="16408" name="直接连接符 18"/>
            <p:cNvCxnSpPr>
              <a:cxnSpLocks noChangeShapeType="1"/>
            </p:cNvCxnSpPr>
            <p:nvPr/>
          </p:nvCxnSpPr>
          <p:spPr bwMode="auto">
            <a:xfrm>
              <a:off x="987425" y="67445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16409" name="TextBox 24"/>
            <p:cNvSpPr txBox="1">
              <a:spLocks noChangeArrowheads="1"/>
            </p:cNvSpPr>
            <p:nvPr/>
          </p:nvSpPr>
          <p:spPr bwMode="auto">
            <a:xfrm>
              <a:off x="1816417" y="88663"/>
              <a:ext cx="4288353" cy="58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技术选型与数据库设计</a:t>
              </a:r>
              <a:endParaRPr lang="zh-CN" altLang="zh-CN" sz="3200" b="1" dirty="0">
                <a:solidFill>
                  <a:srgbClr val="BFBFBF"/>
                </a:solidFill>
                <a:latin typeface="微软雅黑" panose="020B0503020204020204" pitchFamily="34" charset="-122"/>
              </a:endParaRPr>
            </a:p>
          </p:txBody>
        </p:sp>
        <p:pic>
          <p:nvPicPr>
            <p:cNvPr id="16410" name="TextBox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460" y="-2510"/>
              <a:ext cx="688848" cy="7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88" name="组合 35"/>
          <p:cNvGrpSpPr/>
          <p:nvPr/>
        </p:nvGrpSpPr>
        <p:grpSpPr bwMode="auto">
          <a:xfrm>
            <a:off x="2906713" y="3645576"/>
            <a:ext cx="5400675" cy="737173"/>
            <a:chOff x="0" y="2264"/>
            <a:chExt cx="5400675" cy="737616"/>
          </a:xfrm>
        </p:grpSpPr>
        <p:sp>
          <p:nvSpPr>
            <p:cNvPr id="16402" name="五边形 12"/>
            <p:cNvSpPr>
              <a:spLocks noChangeArrowheads="1"/>
            </p:cNvSpPr>
            <p:nvPr/>
          </p:nvSpPr>
          <p:spPr bwMode="auto">
            <a:xfrm>
              <a:off x="0" y="79885"/>
              <a:ext cx="1023937" cy="639762"/>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cxnSp>
          <p:nvCxnSpPr>
            <p:cNvPr id="16403" name="直接连接符 22"/>
            <p:cNvCxnSpPr>
              <a:cxnSpLocks noChangeShapeType="1"/>
            </p:cNvCxnSpPr>
            <p:nvPr/>
          </p:nvCxnSpPr>
          <p:spPr bwMode="auto">
            <a:xfrm>
              <a:off x="987425" y="6577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16404" name="TextBox 29"/>
            <p:cNvSpPr txBox="1">
              <a:spLocks noChangeArrowheads="1"/>
            </p:cNvSpPr>
            <p:nvPr/>
          </p:nvSpPr>
          <p:spPr bwMode="auto">
            <a:xfrm>
              <a:off x="1816417" y="70360"/>
              <a:ext cx="2646878"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用户功能实现</a:t>
              </a:r>
              <a:endParaRPr lang="zh-CN" altLang="zh-CN" sz="3200" b="1" dirty="0">
                <a:solidFill>
                  <a:srgbClr val="BFBFBF"/>
                </a:solidFill>
                <a:latin typeface="微软雅黑" panose="020B0503020204020204" pitchFamily="34" charset="-122"/>
              </a:endParaRPr>
            </a:p>
          </p:txBody>
        </p:sp>
        <p:pic>
          <p:nvPicPr>
            <p:cNvPr id="16405" name="TextBox 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460" y="2264"/>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0" name="标题 49"/>
          <p:cNvSpPr>
            <a:spLocks noGrp="1"/>
          </p:cNvSpPr>
          <p:nvPr>
            <p:ph type="title" idx="4294967295"/>
          </p:nvPr>
        </p:nvSpPr>
        <p:spPr>
          <a:xfrm>
            <a:off x="838200" y="528638"/>
            <a:ext cx="4691063" cy="649287"/>
          </a:xfrm>
        </p:spPr>
        <p:txBody>
          <a:bodyPr/>
          <a:lstStyle/>
          <a:p>
            <a:pPr eaLnBrk="1" hangingPunct="1"/>
            <a:r>
              <a:rPr lang="zh-CN" altLang="en-US" sz="2800" b="1">
                <a:solidFill>
                  <a:schemeClr val="bg1"/>
                </a:solidFill>
                <a:latin typeface="微软雅黑" panose="020B0503020204020204" pitchFamily="34" charset="-122"/>
              </a:rPr>
              <a:t>目录 </a:t>
            </a:r>
            <a:r>
              <a:rPr lang="en-US" altLang="zh-CN" sz="2800" b="1">
                <a:solidFill>
                  <a:schemeClr val="bg1"/>
                </a:solidFill>
                <a:latin typeface="微软雅黑" panose="020B0503020204020204" pitchFamily="34" charset="-122"/>
              </a:rPr>
              <a:t>Contents</a:t>
            </a:r>
            <a:endParaRPr lang="zh-CN" altLang="en-US" sz="2800" b="1">
              <a:solidFill>
                <a:schemeClr val="bg1"/>
              </a:solidFill>
              <a:latin typeface="微软雅黑" panose="020B0503020204020204" pitchFamily="34" charset="-122"/>
            </a:endParaRPr>
          </a:p>
        </p:txBody>
      </p:sp>
      <p:grpSp>
        <p:nvGrpSpPr>
          <p:cNvPr id="16391" name="组合 36"/>
          <p:cNvGrpSpPr/>
          <p:nvPr/>
        </p:nvGrpSpPr>
        <p:grpSpPr bwMode="auto">
          <a:xfrm>
            <a:off x="2906713" y="4577719"/>
            <a:ext cx="5400675" cy="738002"/>
            <a:chOff x="0" y="-631"/>
            <a:chExt cx="5400675" cy="737616"/>
          </a:xfrm>
        </p:grpSpPr>
        <p:sp>
          <p:nvSpPr>
            <p:cNvPr id="16392" name="五边形 37"/>
            <p:cNvSpPr>
              <a:spLocks noChangeArrowheads="1"/>
            </p:cNvSpPr>
            <p:nvPr/>
          </p:nvSpPr>
          <p:spPr bwMode="auto">
            <a:xfrm>
              <a:off x="0" y="74160"/>
              <a:ext cx="1023937" cy="639763"/>
            </a:xfrm>
            <a:prstGeom prst="homePlate">
              <a:avLst>
                <a:gd name="adj" fmla="val 24378"/>
              </a:avLst>
            </a:prstGeom>
            <a:solidFill>
              <a:srgbClr val="306A9B"/>
            </a:solidFill>
            <a:ln w="12700">
              <a:solidFill>
                <a:srgbClr val="41719C"/>
              </a:solidFill>
              <a:miter lim="800000"/>
            </a:ln>
          </p:spPr>
          <p:txBody>
            <a:bodyPr anchor="ctr"/>
            <a:lstStyle/>
            <a:p>
              <a:pPr algn="ctr" eaLnBrk="1" hangingPunct="1">
                <a:buFont typeface="Arial" panose="020B0604020202020204" pitchFamily="34" charset="0"/>
                <a:buNone/>
              </a:pPr>
              <a:endParaRPr lang="zh-CN" altLang="en-US">
                <a:solidFill>
                  <a:srgbClr val="FFFFFF"/>
                </a:solidFill>
              </a:endParaRPr>
            </a:p>
          </p:txBody>
        </p:sp>
        <p:cxnSp>
          <p:nvCxnSpPr>
            <p:cNvPr id="16393" name="直接连接符 43"/>
            <p:cNvCxnSpPr>
              <a:cxnSpLocks noChangeShapeType="1"/>
            </p:cNvCxnSpPr>
            <p:nvPr/>
          </p:nvCxnSpPr>
          <p:spPr bwMode="auto">
            <a:xfrm>
              <a:off x="987425" y="6742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16394" name="TextBox 34"/>
            <p:cNvSpPr txBox="1">
              <a:spLocks noChangeArrowheads="1"/>
            </p:cNvSpPr>
            <p:nvPr/>
          </p:nvSpPr>
          <p:spPr bwMode="auto">
            <a:xfrm>
              <a:off x="1816417" y="70985"/>
              <a:ext cx="3057247" cy="58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chemeClr val="accent2"/>
                  </a:solidFill>
                  <a:latin typeface="微软雅黑" panose="020B0503020204020204" pitchFamily="34" charset="-122"/>
                </a:rPr>
                <a:t>管理员功能实现</a:t>
              </a:r>
              <a:endParaRPr lang="zh-CN" altLang="zh-CN" sz="3200" b="1" dirty="0">
                <a:solidFill>
                  <a:schemeClr val="accent2"/>
                </a:solidFill>
                <a:latin typeface="微软雅黑" panose="020B0503020204020204" pitchFamily="34" charset="-122"/>
              </a:endParaRPr>
            </a:p>
          </p:txBody>
        </p:sp>
        <p:pic>
          <p:nvPicPr>
            <p:cNvPr id="16395" name="TextBox 3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460" y="-631"/>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838200" y="528638"/>
            <a:ext cx="4691063" cy="649287"/>
          </a:xfrm>
        </p:spPr>
        <p:txBody>
          <a:bodyPr/>
          <a:lstStyle/>
          <a:p>
            <a:pPr eaLnBrk="1" hangingPunct="1"/>
            <a:r>
              <a:rPr lang="zh-CN" altLang="zh-CN" sz="2800" b="1">
                <a:solidFill>
                  <a:schemeClr val="bg1"/>
                </a:solidFill>
                <a:latin typeface="微软雅黑" panose="020B0503020204020204" pitchFamily="34" charset="-122"/>
              </a:rPr>
              <a:t>四、管理员功能实现</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sp>
        <p:nvSpPr>
          <p:cNvPr id="2" name="文本框 1"/>
          <p:cNvSpPr txBox="1"/>
          <p:nvPr/>
        </p:nvSpPr>
        <p:spPr>
          <a:xfrm>
            <a:off x="5962650" y="1094740"/>
            <a:ext cx="5561965" cy="5169535"/>
          </a:xfrm>
          <a:prstGeom prst="rect">
            <a:avLst/>
          </a:prstGeom>
          <a:noFill/>
        </p:spPr>
        <p:txBody>
          <a:bodyPr wrap="square" rtlCol="0">
            <a:spAutoFit/>
          </a:bodyPr>
          <a:lstStyle/>
          <a:p>
            <a:pPr latinLnBrk="0">
              <a:lnSpc>
                <a:spcPct val="150000"/>
              </a:lnSpc>
            </a:pPr>
            <a:r>
              <a:rPr lang="zh-CN" altLang="en-US" sz="2000">
                <a:solidFill>
                  <a:srgbClr val="FF0000"/>
                </a:solidFill>
              </a:rPr>
              <a:t>添加登录功能：</a:t>
            </a:r>
            <a:r>
              <a:rPr lang="zh-CN" altLang="en-US" sz="2000"/>
              <a:t>在访问其他所有页面时浏览器会检测是否登录，若未登录会返回登录界面，可以主动退出登录</a:t>
            </a:r>
          </a:p>
          <a:p>
            <a:pPr latinLnBrk="0">
              <a:lnSpc>
                <a:spcPct val="150000"/>
              </a:lnSpc>
            </a:pPr>
            <a:r>
              <a:rPr lang="zh-CN" altLang="en-US" sz="2000">
                <a:solidFill>
                  <a:srgbClr val="FF0000"/>
                </a:solidFill>
              </a:rPr>
              <a:t>实现：</a:t>
            </a:r>
            <a:r>
              <a:rPr lang="zh-CN" altLang="en-US" sz="2000"/>
              <a:t>服务端在数据库中保存一张session表。 这张表记录了一次用户登录的相关信息。</a:t>
            </a:r>
          </a:p>
          <a:p>
            <a:pPr latinLnBrk="0">
              <a:lnSpc>
                <a:spcPct val="150000"/>
              </a:lnSpc>
            </a:pPr>
            <a:r>
              <a:rPr lang="zh-CN" altLang="en-US" sz="2000"/>
              <a:t>服务端接受到该请求后，只需要到session表中查看是否有该 sessionid 对应的记录，这样就可以判断这个请求是否是前面已经登录的用户发出。如果不是，就可以拒绝服务，重定向http请求到登录页面让用户登录。登出功能通过</a:t>
            </a:r>
            <a:r>
              <a:rPr lang="en-US" altLang="zh-CN" sz="2000"/>
              <a:t>logout</a:t>
            </a:r>
            <a:r>
              <a:rPr lang="zh-CN" altLang="en-US" sz="2000"/>
              <a:t>函数实现</a:t>
            </a:r>
          </a:p>
        </p:txBody>
      </p:sp>
      <p:pic>
        <p:nvPicPr>
          <p:cNvPr id="3" name="图片 2"/>
          <p:cNvPicPr>
            <a:picLocks noChangeAspect="1"/>
          </p:cNvPicPr>
          <p:nvPr/>
        </p:nvPicPr>
        <p:blipFill>
          <a:blip r:embed="rId3"/>
          <a:stretch>
            <a:fillRect/>
          </a:stretch>
        </p:blipFill>
        <p:spPr>
          <a:xfrm>
            <a:off x="838200" y="1346835"/>
            <a:ext cx="4582795" cy="1519555"/>
          </a:xfrm>
          <a:prstGeom prst="rect">
            <a:avLst/>
          </a:prstGeom>
        </p:spPr>
      </p:pic>
      <p:pic>
        <p:nvPicPr>
          <p:cNvPr id="4" name="图片 3"/>
          <p:cNvPicPr>
            <a:picLocks noChangeAspect="1"/>
          </p:cNvPicPr>
          <p:nvPr/>
        </p:nvPicPr>
        <p:blipFill>
          <a:blip r:embed="rId4"/>
          <a:stretch>
            <a:fillRect/>
          </a:stretch>
        </p:blipFill>
        <p:spPr>
          <a:xfrm>
            <a:off x="924560" y="3151505"/>
            <a:ext cx="4443095" cy="1056005"/>
          </a:xfrm>
          <a:prstGeom prst="rect">
            <a:avLst/>
          </a:prstGeom>
        </p:spPr>
      </p:pic>
      <p:pic>
        <p:nvPicPr>
          <p:cNvPr id="6" name="图片 5"/>
          <p:cNvPicPr>
            <a:picLocks noChangeAspect="1"/>
          </p:cNvPicPr>
          <p:nvPr/>
        </p:nvPicPr>
        <p:blipFill>
          <a:blip r:embed="rId5"/>
          <a:stretch>
            <a:fillRect/>
          </a:stretch>
        </p:blipFill>
        <p:spPr>
          <a:xfrm>
            <a:off x="861060" y="4661535"/>
            <a:ext cx="4559935" cy="9569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838200" y="528638"/>
            <a:ext cx="4691063" cy="649287"/>
          </a:xfrm>
        </p:spPr>
        <p:txBody>
          <a:bodyPr/>
          <a:lstStyle/>
          <a:p>
            <a:pPr eaLnBrk="1" hangingPunct="1"/>
            <a:r>
              <a:rPr lang="zh-CN" altLang="zh-CN" sz="2800" b="1">
                <a:solidFill>
                  <a:schemeClr val="bg1"/>
                </a:solidFill>
                <a:latin typeface="微软雅黑" panose="020B0503020204020204" pitchFamily="34" charset="-122"/>
              </a:rPr>
              <a:t>四、管理员功能实现</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sp>
        <p:nvSpPr>
          <p:cNvPr id="2" name="文本框 1"/>
          <p:cNvSpPr txBox="1"/>
          <p:nvPr/>
        </p:nvSpPr>
        <p:spPr>
          <a:xfrm>
            <a:off x="5690870" y="2567305"/>
            <a:ext cx="5561965" cy="1938020"/>
          </a:xfrm>
          <a:prstGeom prst="rect">
            <a:avLst/>
          </a:prstGeom>
          <a:noFill/>
        </p:spPr>
        <p:txBody>
          <a:bodyPr wrap="square" rtlCol="0">
            <a:spAutoFit/>
          </a:bodyPr>
          <a:lstStyle/>
          <a:p>
            <a:pPr latinLnBrk="0">
              <a:lnSpc>
                <a:spcPct val="150000"/>
              </a:lnSpc>
            </a:pPr>
            <a:r>
              <a:rPr lang="zh-CN" altLang="en-US" sz="2000">
                <a:solidFill>
                  <a:srgbClr val="FF0000"/>
                </a:solidFill>
              </a:rPr>
              <a:t>添加主界面：</a:t>
            </a:r>
            <a:r>
              <a:rPr lang="zh-CN" altLang="en-US" sz="2000">
                <a:solidFill>
                  <a:schemeClr val="tx1"/>
                </a:solidFill>
              </a:rPr>
              <a:t>当访问主界面选项时，可通过返回按钮返回主界面</a:t>
            </a:r>
          </a:p>
          <a:p>
            <a:pPr latinLnBrk="0">
              <a:lnSpc>
                <a:spcPct val="150000"/>
              </a:lnSpc>
            </a:pPr>
            <a:r>
              <a:rPr lang="zh-CN" altLang="en-US" sz="2000">
                <a:solidFill>
                  <a:srgbClr val="FF0000"/>
                </a:solidFill>
              </a:rPr>
              <a:t>实现：</a:t>
            </a:r>
            <a:r>
              <a:rPr lang="zh-CN" altLang="en-US" sz="2000">
                <a:solidFill>
                  <a:schemeClr val="tx1"/>
                </a:solidFill>
              </a:rPr>
              <a:t>添加一个主界面</a:t>
            </a:r>
            <a:r>
              <a:rPr lang="en-US" altLang="zh-CN" sz="2000">
                <a:solidFill>
                  <a:schemeClr val="tx1"/>
                </a:solidFill>
              </a:rPr>
              <a:t>html</a:t>
            </a:r>
            <a:r>
              <a:rPr lang="zh-CN" altLang="en-US" sz="2000">
                <a:solidFill>
                  <a:schemeClr val="tx1"/>
                </a:solidFill>
              </a:rPr>
              <a:t>，给各个选项添加一个超链接，超链接对应到各个函数的</a:t>
            </a:r>
            <a:r>
              <a:rPr lang="en-US" altLang="zh-CN" sz="2000">
                <a:solidFill>
                  <a:schemeClr val="tx1"/>
                </a:solidFill>
              </a:rPr>
              <a:t>url</a:t>
            </a:r>
            <a:r>
              <a:rPr lang="zh-CN" altLang="en-US" sz="2000">
                <a:solidFill>
                  <a:schemeClr val="tx1"/>
                </a:solidFill>
              </a:rPr>
              <a:t>路由</a:t>
            </a:r>
          </a:p>
        </p:txBody>
      </p:sp>
      <p:pic>
        <p:nvPicPr>
          <p:cNvPr id="5" name="图片 4"/>
          <p:cNvPicPr>
            <a:picLocks noChangeAspect="1"/>
          </p:cNvPicPr>
          <p:nvPr/>
        </p:nvPicPr>
        <p:blipFill>
          <a:blip r:embed="rId3"/>
          <a:stretch>
            <a:fillRect/>
          </a:stretch>
        </p:blipFill>
        <p:spPr>
          <a:xfrm>
            <a:off x="1292225" y="2018665"/>
            <a:ext cx="3075305" cy="28206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838200" y="528638"/>
            <a:ext cx="4691063" cy="649287"/>
          </a:xfrm>
        </p:spPr>
        <p:txBody>
          <a:bodyPr/>
          <a:lstStyle/>
          <a:p>
            <a:pPr eaLnBrk="1" hangingPunct="1"/>
            <a:r>
              <a:rPr lang="zh-CN" altLang="zh-CN" sz="2800" b="1">
                <a:solidFill>
                  <a:schemeClr val="bg1"/>
                </a:solidFill>
                <a:latin typeface="微软雅黑" panose="020B0503020204020204" pitchFamily="34" charset="-122"/>
              </a:rPr>
              <a:t>四、管理员功能实现</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sp>
        <p:nvSpPr>
          <p:cNvPr id="2" name="文本框 1"/>
          <p:cNvSpPr txBox="1"/>
          <p:nvPr/>
        </p:nvSpPr>
        <p:spPr>
          <a:xfrm>
            <a:off x="6199505" y="2691130"/>
            <a:ext cx="5561965" cy="1476375"/>
          </a:xfrm>
          <a:prstGeom prst="rect">
            <a:avLst/>
          </a:prstGeom>
          <a:noFill/>
        </p:spPr>
        <p:txBody>
          <a:bodyPr wrap="square" rtlCol="0">
            <a:spAutoFit/>
          </a:bodyPr>
          <a:lstStyle/>
          <a:p>
            <a:pPr latinLnBrk="0">
              <a:lnSpc>
                <a:spcPct val="150000"/>
              </a:lnSpc>
            </a:pPr>
            <a:r>
              <a:rPr lang="zh-CN" altLang="en-US" sz="2000">
                <a:solidFill>
                  <a:srgbClr val="FF0000"/>
                </a:solidFill>
              </a:rPr>
              <a:t>实现查看电影功能：</a:t>
            </a:r>
          </a:p>
          <a:p>
            <a:pPr latinLnBrk="0">
              <a:lnSpc>
                <a:spcPct val="150000"/>
              </a:lnSpc>
            </a:pPr>
            <a:r>
              <a:rPr lang="zh-CN" altLang="en-US" sz="2000">
                <a:solidFill>
                  <a:schemeClr val="tx1"/>
                </a:solidFill>
              </a:rPr>
              <a:t>将数据库中保存的电影数据传给查看页面，查看页面接受后按照指定格式输出</a:t>
            </a:r>
          </a:p>
        </p:txBody>
      </p:sp>
      <p:pic>
        <p:nvPicPr>
          <p:cNvPr id="8" name="图片 7"/>
          <p:cNvPicPr>
            <a:picLocks noChangeAspect="1"/>
          </p:cNvPicPr>
          <p:nvPr/>
        </p:nvPicPr>
        <p:blipFill>
          <a:blip r:embed="rId3"/>
          <a:stretch>
            <a:fillRect/>
          </a:stretch>
        </p:blipFill>
        <p:spPr>
          <a:xfrm>
            <a:off x="290195" y="1472565"/>
            <a:ext cx="5569585" cy="47231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838200" y="528638"/>
            <a:ext cx="4691063" cy="649287"/>
          </a:xfrm>
        </p:spPr>
        <p:txBody>
          <a:bodyPr/>
          <a:lstStyle/>
          <a:p>
            <a:pPr eaLnBrk="1" hangingPunct="1"/>
            <a:r>
              <a:rPr lang="zh-CN" altLang="zh-CN" sz="2800" b="1">
                <a:solidFill>
                  <a:schemeClr val="bg1"/>
                </a:solidFill>
                <a:latin typeface="微软雅黑" panose="020B0503020204020204" pitchFamily="34" charset="-122"/>
              </a:rPr>
              <a:t>四、管理员功能实现</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sp>
        <p:nvSpPr>
          <p:cNvPr id="2" name="文本框 1"/>
          <p:cNvSpPr txBox="1"/>
          <p:nvPr/>
        </p:nvSpPr>
        <p:spPr>
          <a:xfrm>
            <a:off x="6080760" y="2459990"/>
            <a:ext cx="5561965" cy="1938020"/>
          </a:xfrm>
          <a:prstGeom prst="rect">
            <a:avLst/>
          </a:prstGeom>
          <a:noFill/>
        </p:spPr>
        <p:txBody>
          <a:bodyPr wrap="square" rtlCol="0">
            <a:spAutoFit/>
          </a:bodyPr>
          <a:lstStyle/>
          <a:p>
            <a:pPr latinLnBrk="0">
              <a:lnSpc>
                <a:spcPct val="150000"/>
              </a:lnSpc>
            </a:pPr>
            <a:r>
              <a:rPr lang="zh-CN" altLang="en-US" sz="2000">
                <a:solidFill>
                  <a:srgbClr val="FF0000"/>
                </a:solidFill>
              </a:rPr>
              <a:t>实现增加电影功能：</a:t>
            </a:r>
          </a:p>
          <a:p>
            <a:pPr latinLnBrk="0">
              <a:lnSpc>
                <a:spcPct val="150000"/>
              </a:lnSpc>
            </a:pPr>
            <a:r>
              <a:rPr lang="zh-CN" altLang="en-US" sz="2000">
                <a:solidFill>
                  <a:schemeClr val="tx1"/>
                </a:solidFill>
              </a:rPr>
              <a:t>从请求消息中获取要增加电影的信息，在数据库中添加并使用</a:t>
            </a:r>
            <a:r>
              <a:rPr lang="en-US" altLang="zh-CN" sz="2000">
                <a:solidFill>
                  <a:schemeClr val="tx1"/>
                </a:solidFill>
              </a:rPr>
              <a:t>save</a:t>
            </a:r>
            <a:r>
              <a:rPr lang="zh-CN" altLang="en-US" sz="2000">
                <a:solidFill>
                  <a:schemeClr val="tx1"/>
                </a:solidFill>
              </a:rPr>
              <a:t>函数保存，添加成功后返回到主界面</a:t>
            </a:r>
          </a:p>
        </p:txBody>
      </p:sp>
      <p:pic>
        <p:nvPicPr>
          <p:cNvPr id="3" name="图片 2"/>
          <p:cNvPicPr>
            <a:picLocks noChangeAspect="1"/>
          </p:cNvPicPr>
          <p:nvPr/>
        </p:nvPicPr>
        <p:blipFill>
          <a:blip r:embed="rId3"/>
          <a:stretch>
            <a:fillRect/>
          </a:stretch>
        </p:blipFill>
        <p:spPr>
          <a:xfrm>
            <a:off x="950595" y="1786255"/>
            <a:ext cx="4159885" cy="36595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838200" y="528638"/>
            <a:ext cx="4691063" cy="649287"/>
          </a:xfrm>
        </p:spPr>
        <p:txBody>
          <a:bodyPr/>
          <a:lstStyle/>
          <a:p>
            <a:pPr eaLnBrk="1" hangingPunct="1"/>
            <a:r>
              <a:rPr lang="zh-CN" altLang="zh-CN" sz="2800" b="1">
                <a:solidFill>
                  <a:schemeClr val="bg1"/>
                </a:solidFill>
                <a:latin typeface="微软雅黑" panose="020B0503020204020204" pitchFamily="34" charset="-122"/>
              </a:rPr>
              <a:t>四、管理员功能实现</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sp>
        <p:nvSpPr>
          <p:cNvPr id="2" name="文本框 1"/>
          <p:cNvSpPr txBox="1"/>
          <p:nvPr/>
        </p:nvSpPr>
        <p:spPr>
          <a:xfrm>
            <a:off x="5842635" y="2229485"/>
            <a:ext cx="5561965" cy="2399665"/>
          </a:xfrm>
          <a:prstGeom prst="rect">
            <a:avLst/>
          </a:prstGeom>
          <a:noFill/>
        </p:spPr>
        <p:txBody>
          <a:bodyPr wrap="square" rtlCol="0">
            <a:spAutoFit/>
          </a:bodyPr>
          <a:lstStyle/>
          <a:p>
            <a:pPr latinLnBrk="0">
              <a:lnSpc>
                <a:spcPct val="150000"/>
              </a:lnSpc>
            </a:pPr>
            <a:r>
              <a:rPr lang="zh-CN" altLang="en-US" sz="2000">
                <a:solidFill>
                  <a:srgbClr val="FF0000"/>
                </a:solidFill>
              </a:rPr>
              <a:t>实现更新电影功能：</a:t>
            </a:r>
          </a:p>
          <a:p>
            <a:pPr latinLnBrk="0">
              <a:lnSpc>
                <a:spcPct val="150000"/>
              </a:lnSpc>
            </a:pPr>
            <a:r>
              <a:rPr lang="zh-CN" altLang="en-US" sz="2000">
                <a:solidFill>
                  <a:schemeClr val="tx1"/>
                </a:solidFill>
              </a:rPr>
              <a:t>从请求消息中获取要更新电影的信息，先根据标题查询数据库中是否存在该电影，若存在则更新对应数据，若不存在则返回该电影不存在的错误选项</a:t>
            </a:r>
          </a:p>
        </p:txBody>
      </p:sp>
      <p:pic>
        <p:nvPicPr>
          <p:cNvPr id="5" name="图片 4"/>
          <p:cNvPicPr>
            <a:picLocks noChangeAspect="1"/>
          </p:cNvPicPr>
          <p:nvPr/>
        </p:nvPicPr>
        <p:blipFill>
          <a:blip r:embed="rId3"/>
          <a:stretch>
            <a:fillRect/>
          </a:stretch>
        </p:blipFill>
        <p:spPr>
          <a:xfrm>
            <a:off x="908050" y="5256530"/>
            <a:ext cx="4219575" cy="685800"/>
          </a:xfrm>
          <a:prstGeom prst="rect">
            <a:avLst/>
          </a:prstGeom>
        </p:spPr>
      </p:pic>
      <p:pic>
        <p:nvPicPr>
          <p:cNvPr id="4" name="图片 3"/>
          <p:cNvPicPr>
            <a:picLocks noChangeAspect="1"/>
          </p:cNvPicPr>
          <p:nvPr/>
        </p:nvPicPr>
        <p:blipFill>
          <a:blip r:embed="rId4"/>
          <a:stretch>
            <a:fillRect/>
          </a:stretch>
        </p:blipFill>
        <p:spPr>
          <a:xfrm>
            <a:off x="1045209" y="1484724"/>
            <a:ext cx="3945255" cy="35648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838200" y="528638"/>
            <a:ext cx="4691063" cy="649287"/>
          </a:xfrm>
        </p:spPr>
        <p:txBody>
          <a:bodyPr/>
          <a:lstStyle/>
          <a:p>
            <a:pPr eaLnBrk="1" hangingPunct="1"/>
            <a:r>
              <a:rPr lang="zh-CN" altLang="zh-CN" sz="2800" b="1">
                <a:solidFill>
                  <a:schemeClr val="bg1"/>
                </a:solidFill>
                <a:latin typeface="微软雅黑" panose="020B0503020204020204" pitchFamily="34" charset="-122"/>
              </a:rPr>
              <a:t>四、管理员功能实现</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sp>
        <p:nvSpPr>
          <p:cNvPr id="2" name="文本框 1"/>
          <p:cNvSpPr txBox="1"/>
          <p:nvPr/>
        </p:nvSpPr>
        <p:spPr>
          <a:xfrm>
            <a:off x="5708650" y="2571115"/>
            <a:ext cx="5561965" cy="1938020"/>
          </a:xfrm>
          <a:prstGeom prst="rect">
            <a:avLst/>
          </a:prstGeom>
          <a:noFill/>
        </p:spPr>
        <p:txBody>
          <a:bodyPr wrap="square" rtlCol="0">
            <a:spAutoFit/>
          </a:bodyPr>
          <a:lstStyle/>
          <a:p>
            <a:pPr latinLnBrk="0">
              <a:lnSpc>
                <a:spcPct val="150000"/>
              </a:lnSpc>
            </a:pPr>
            <a:r>
              <a:rPr lang="zh-CN" altLang="en-US" sz="2000">
                <a:solidFill>
                  <a:srgbClr val="FF0000"/>
                </a:solidFill>
              </a:rPr>
              <a:t>实现删除电影功能：</a:t>
            </a:r>
          </a:p>
          <a:p>
            <a:pPr latinLnBrk="0">
              <a:lnSpc>
                <a:spcPct val="150000"/>
              </a:lnSpc>
            </a:pPr>
            <a:r>
              <a:rPr lang="zh-CN" altLang="en-US" sz="2000">
                <a:solidFill>
                  <a:schemeClr val="tx1"/>
                </a:solidFill>
              </a:rPr>
              <a:t>从请求消息中获取要删除电影的标题，若该电影存在，则调用</a:t>
            </a:r>
            <a:r>
              <a:rPr lang="en-US" altLang="zh-CN" sz="2000">
                <a:solidFill>
                  <a:schemeClr val="tx1"/>
                </a:solidFill>
              </a:rPr>
              <a:t>delete</a:t>
            </a:r>
            <a:r>
              <a:rPr lang="zh-CN" altLang="en-US" sz="2000">
                <a:solidFill>
                  <a:schemeClr val="tx1"/>
                </a:solidFill>
              </a:rPr>
              <a:t>函数删除，若不存在则返回错误页面</a:t>
            </a:r>
          </a:p>
        </p:txBody>
      </p:sp>
      <p:pic>
        <p:nvPicPr>
          <p:cNvPr id="4" name="图片 3"/>
          <p:cNvPicPr>
            <a:picLocks noChangeAspect="1"/>
          </p:cNvPicPr>
          <p:nvPr/>
        </p:nvPicPr>
        <p:blipFill>
          <a:blip r:embed="rId3"/>
          <a:stretch>
            <a:fillRect/>
          </a:stretch>
        </p:blipFill>
        <p:spPr>
          <a:xfrm>
            <a:off x="956945" y="3076575"/>
            <a:ext cx="4105275" cy="7048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33"/>
          <p:cNvGrpSpPr/>
          <p:nvPr/>
        </p:nvGrpSpPr>
        <p:grpSpPr bwMode="auto">
          <a:xfrm>
            <a:off x="2906713" y="4577719"/>
            <a:ext cx="5400675" cy="738002"/>
            <a:chOff x="0" y="-631"/>
            <a:chExt cx="5400675" cy="737616"/>
          </a:xfrm>
        </p:grpSpPr>
        <p:sp>
          <p:nvSpPr>
            <p:cNvPr id="6172" name="五边形 13"/>
            <p:cNvSpPr>
              <a:spLocks noChangeArrowheads="1"/>
            </p:cNvSpPr>
            <p:nvPr/>
          </p:nvSpPr>
          <p:spPr bwMode="auto">
            <a:xfrm>
              <a:off x="0" y="74160"/>
              <a:ext cx="1023937" cy="639763"/>
            </a:xfrm>
            <a:prstGeom prst="homePlate">
              <a:avLst>
                <a:gd name="adj" fmla="val 24378"/>
              </a:avLst>
            </a:prstGeom>
            <a:solidFill>
              <a:srgbClr val="306A9B"/>
            </a:solidFill>
            <a:ln w="12700">
              <a:solidFill>
                <a:srgbClr val="41719C"/>
              </a:solidFill>
              <a:miter lim="800000"/>
            </a:ln>
          </p:spPr>
          <p:txBody>
            <a:bodyPr anchor="ctr"/>
            <a:lstStyle/>
            <a:p>
              <a:pPr algn="ctr" eaLnBrk="1" hangingPunct="1">
                <a:buFont typeface="Arial" panose="020B0604020202020204" pitchFamily="34" charset="0"/>
                <a:buNone/>
              </a:pPr>
              <a:endParaRPr lang="zh-CN" altLang="en-US">
                <a:solidFill>
                  <a:srgbClr val="FFFFFF"/>
                </a:solidFill>
              </a:endParaRPr>
            </a:p>
          </p:txBody>
        </p:sp>
        <p:cxnSp>
          <p:nvCxnSpPr>
            <p:cNvPr id="6173" name="直接连接符 14"/>
            <p:cNvCxnSpPr>
              <a:cxnSpLocks noChangeShapeType="1"/>
            </p:cNvCxnSpPr>
            <p:nvPr/>
          </p:nvCxnSpPr>
          <p:spPr bwMode="auto">
            <a:xfrm>
              <a:off x="987425" y="6742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6174" name="TextBox 34"/>
            <p:cNvSpPr txBox="1">
              <a:spLocks noChangeArrowheads="1"/>
            </p:cNvSpPr>
            <p:nvPr/>
          </p:nvSpPr>
          <p:spPr bwMode="auto">
            <a:xfrm>
              <a:off x="1816417" y="70985"/>
              <a:ext cx="3057247" cy="58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chemeClr val="accent2"/>
                  </a:solidFill>
                  <a:latin typeface="微软雅黑" panose="020B0503020204020204" pitchFamily="34" charset="-122"/>
                </a:rPr>
                <a:t>管理员功能实现</a:t>
              </a:r>
              <a:endParaRPr lang="zh-CN" altLang="zh-CN" sz="3200" b="1" dirty="0">
                <a:solidFill>
                  <a:schemeClr val="accent2"/>
                </a:solidFill>
                <a:latin typeface="微软雅黑" panose="020B0503020204020204" pitchFamily="34" charset="-122"/>
              </a:endParaRPr>
            </a:p>
          </p:txBody>
        </p:sp>
        <p:pic>
          <p:nvPicPr>
            <p:cNvPr id="6175" name="TextBox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60" y="-631"/>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47" name="组合 39"/>
          <p:cNvGrpSpPr/>
          <p:nvPr/>
        </p:nvGrpSpPr>
        <p:grpSpPr bwMode="auto">
          <a:xfrm>
            <a:off x="2906713" y="1681754"/>
            <a:ext cx="5400675" cy="805322"/>
            <a:chOff x="0" y="-2582"/>
            <a:chExt cx="5400675" cy="804672"/>
          </a:xfrm>
        </p:grpSpPr>
        <p:sp>
          <p:nvSpPr>
            <p:cNvPr id="6167" name="五边形 6"/>
            <p:cNvSpPr>
              <a:spLocks noChangeArrowheads="1"/>
            </p:cNvSpPr>
            <p:nvPr/>
          </p:nvSpPr>
          <p:spPr bwMode="auto">
            <a:xfrm>
              <a:off x="0" y="91333"/>
              <a:ext cx="1023937" cy="639762"/>
            </a:xfrm>
            <a:prstGeom prst="homePlate">
              <a:avLst>
                <a:gd name="adj" fmla="val 24378"/>
              </a:avLst>
            </a:prstGeom>
            <a:solidFill>
              <a:srgbClr val="306A9B"/>
            </a:solidFill>
            <a:ln w="12700">
              <a:solidFill>
                <a:srgbClr val="41719C"/>
              </a:solidFill>
              <a:miter lim="800000"/>
            </a:ln>
          </p:spPr>
          <p:txBody>
            <a:bodyPr anchor="ctr"/>
            <a:lstStyle/>
            <a:p>
              <a:pPr algn="ctr" eaLnBrk="1" hangingPunct="1">
                <a:buFont typeface="Arial" panose="020B0604020202020204" pitchFamily="34" charset="0"/>
                <a:buNone/>
              </a:pPr>
              <a:endParaRPr lang="zh-CN" altLang="en-US">
                <a:solidFill>
                  <a:srgbClr val="FFFFFF"/>
                </a:solidFill>
              </a:endParaRPr>
            </a:p>
          </p:txBody>
        </p:sp>
        <p:sp>
          <p:nvSpPr>
            <p:cNvPr id="6168" name="TextBox 18"/>
            <p:cNvSpPr txBox="1">
              <a:spLocks noChangeArrowheads="1"/>
            </p:cNvSpPr>
            <p:nvPr/>
          </p:nvSpPr>
          <p:spPr bwMode="auto">
            <a:xfrm>
              <a:off x="1816417" y="140545"/>
              <a:ext cx="3057247" cy="58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chemeClr val="accent2"/>
                  </a:solidFill>
                  <a:latin typeface="微软雅黑" panose="020B0503020204020204" pitchFamily="34" charset="-122"/>
                </a:rPr>
                <a:t>项目背景与分析</a:t>
              </a:r>
              <a:endParaRPr lang="zh-CN" altLang="zh-CN" sz="3200" b="1" dirty="0">
                <a:solidFill>
                  <a:schemeClr val="accent2"/>
                </a:solidFill>
                <a:latin typeface="微软雅黑" panose="020B0503020204020204" pitchFamily="34" charset="-122"/>
              </a:endParaRPr>
            </a:p>
          </p:txBody>
        </p:sp>
        <p:pic>
          <p:nvPicPr>
            <p:cNvPr id="6169" name="TextBox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72" y="-2582"/>
              <a:ext cx="688848"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71" name="直接连接符 7"/>
            <p:cNvCxnSpPr>
              <a:cxnSpLocks noChangeShapeType="1"/>
            </p:cNvCxnSpPr>
            <p:nvPr/>
          </p:nvCxnSpPr>
          <p:spPr bwMode="auto">
            <a:xfrm>
              <a:off x="987425" y="72792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grpSp>
      <p:grpSp>
        <p:nvGrpSpPr>
          <p:cNvPr id="6148" name="组合 38"/>
          <p:cNvGrpSpPr/>
          <p:nvPr/>
        </p:nvGrpSpPr>
        <p:grpSpPr bwMode="auto">
          <a:xfrm>
            <a:off x="2906713" y="2688302"/>
            <a:ext cx="6104770" cy="743916"/>
            <a:chOff x="0" y="-2510"/>
            <a:chExt cx="6104770" cy="743712"/>
          </a:xfrm>
        </p:grpSpPr>
        <p:sp>
          <p:nvSpPr>
            <p:cNvPr id="6162" name="五边形 11"/>
            <p:cNvSpPr>
              <a:spLocks noChangeArrowheads="1"/>
            </p:cNvSpPr>
            <p:nvPr/>
          </p:nvSpPr>
          <p:spPr bwMode="auto">
            <a:xfrm>
              <a:off x="0" y="68025"/>
              <a:ext cx="1023937" cy="639763"/>
            </a:xfrm>
            <a:prstGeom prst="homePlate">
              <a:avLst>
                <a:gd name="adj" fmla="val 24378"/>
              </a:avLst>
            </a:prstGeom>
            <a:solidFill>
              <a:srgbClr val="306A9B"/>
            </a:solidFill>
            <a:ln w="12700">
              <a:solidFill>
                <a:srgbClr val="41719C"/>
              </a:solidFill>
              <a:miter lim="800000"/>
            </a:ln>
          </p:spPr>
          <p:txBody>
            <a:bodyPr anchor="ctr"/>
            <a:lstStyle/>
            <a:p>
              <a:pPr algn="ctr" eaLnBrk="1" hangingPunct="1">
                <a:buFont typeface="Arial" panose="020B0604020202020204" pitchFamily="34" charset="0"/>
                <a:buNone/>
              </a:pPr>
              <a:endParaRPr lang="zh-CN" altLang="en-US">
                <a:solidFill>
                  <a:srgbClr val="FFFFFF"/>
                </a:solidFill>
              </a:endParaRPr>
            </a:p>
          </p:txBody>
        </p:sp>
        <p:cxnSp>
          <p:nvCxnSpPr>
            <p:cNvPr id="6163" name="直接连接符 18"/>
            <p:cNvCxnSpPr>
              <a:cxnSpLocks noChangeShapeType="1"/>
            </p:cNvCxnSpPr>
            <p:nvPr/>
          </p:nvCxnSpPr>
          <p:spPr bwMode="auto">
            <a:xfrm>
              <a:off x="987425" y="67445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6164" name="TextBox 24"/>
            <p:cNvSpPr txBox="1">
              <a:spLocks noChangeArrowheads="1"/>
            </p:cNvSpPr>
            <p:nvPr/>
          </p:nvSpPr>
          <p:spPr bwMode="auto">
            <a:xfrm>
              <a:off x="1816417" y="88663"/>
              <a:ext cx="4288353" cy="58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chemeClr val="accent2"/>
                  </a:solidFill>
                  <a:latin typeface="微软雅黑" panose="020B0503020204020204" pitchFamily="34" charset="-122"/>
                </a:rPr>
                <a:t>技术选型与数据库设计</a:t>
              </a:r>
              <a:endParaRPr lang="zh-CN" altLang="zh-CN" sz="3200" b="1" dirty="0">
                <a:solidFill>
                  <a:schemeClr val="accent2"/>
                </a:solidFill>
                <a:latin typeface="微软雅黑" panose="020B0503020204020204" pitchFamily="34" charset="-122"/>
              </a:endParaRPr>
            </a:p>
          </p:txBody>
        </p:sp>
        <p:pic>
          <p:nvPicPr>
            <p:cNvPr id="6165" name="TextBox 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460" y="-2510"/>
              <a:ext cx="688848" cy="7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49" name="组合 35"/>
          <p:cNvGrpSpPr/>
          <p:nvPr/>
        </p:nvGrpSpPr>
        <p:grpSpPr bwMode="auto">
          <a:xfrm>
            <a:off x="2906713" y="3645576"/>
            <a:ext cx="5400675" cy="737173"/>
            <a:chOff x="0" y="2264"/>
            <a:chExt cx="5400675" cy="737616"/>
          </a:xfrm>
        </p:grpSpPr>
        <p:sp>
          <p:nvSpPr>
            <p:cNvPr id="6157" name="五边形 12"/>
            <p:cNvSpPr>
              <a:spLocks noChangeArrowheads="1"/>
            </p:cNvSpPr>
            <p:nvPr/>
          </p:nvSpPr>
          <p:spPr bwMode="auto">
            <a:xfrm>
              <a:off x="0" y="79885"/>
              <a:ext cx="1023937" cy="639762"/>
            </a:xfrm>
            <a:prstGeom prst="homePlate">
              <a:avLst>
                <a:gd name="adj" fmla="val 24378"/>
              </a:avLst>
            </a:prstGeom>
            <a:solidFill>
              <a:srgbClr val="306A9B"/>
            </a:solidFill>
            <a:ln w="12700">
              <a:solidFill>
                <a:srgbClr val="41719C"/>
              </a:solidFill>
              <a:miter lim="800000"/>
            </a:ln>
          </p:spPr>
          <p:txBody>
            <a:bodyPr anchor="ctr"/>
            <a:lstStyle/>
            <a:p>
              <a:pPr algn="ctr" eaLnBrk="1" hangingPunct="1">
                <a:buFont typeface="Arial" panose="020B0604020202020204" pitchFamily="34" charset="0"/>
                <a:buNone/>
              </a:pPr>
              <a:endParaRPr lang="zh-CN" altLang="en-US">
                <a:solidFill>
                  <a:srgbClr val="FFFFFF"/>
                </a:solidFill>
              </a:endParaRPr>
            </a:p>
          </p:txBody>
        </p:sp>
        <p:cxnSp>
          <p:nvCxnSpPr>
            <p:cNvPr id="6158" name="直接连接符 22"/>
            <p:cNvCxnSpPr>
              <a:cxnSpLocks noChangeShapeType="1"/>
            </p:cNvCxnSpPr>
            <p:nvPr/>
          </p:nvCxnSpPr>
          <p:spPr bwMode="auto">
            <a:xfrm>
              <a:off x="987425" y="6577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6159" name="TextBox 29"/>
            <p:cNvSpPr txBox="1">
              <a:spLocks noChangeArrowheads="1"/>
            </p:cNvSpPr>
            <p:nvPr/>
          </p:nvSpPr>
          <p:spPr bwMode="auto">
            <a:xfrm>
              <a:off x="1816417" y="70360"/>
              <a:ext cx="2646878"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chemeClr val="accent2"/>
                  </a:solidFill>
                  <a:latin typeface="微软雅黑" panose="020B0503020204020204" pitchFamily="34" charset="-122"/>
                </a:rPr>
                <a:t>用户功能实现</a:t>
              </a:r>
              <a:endParaRPr lang="zh-CN" altLang="zh-CN" sz="3200" b="1" dirty="0">
                <a:solidFill>
                  <a:schemeClr val="accent2"/>
                </a:solidFill>
                <a:latin typeface="微软雅黑" panose="020B0503020204020204" pitchFamily="34" charset="-122"/>
              </a:endParaRPr>
            </a:p>
          </p:txBody>
        </p:sp>
        <p:pic>
          <p:nvPicPr>
            <p:cNvPr id="6160" name="TextBox 3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460" y="2264"/>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1" name="标题 49"/>
          <p:cNvSpPr>
            <a:spLocks noGrp="1"/>
          </p:cNvSpPr>
          <p:nvPr>
            <p:ph type="title" idx="4294967295"/>
          </p:nvPr>
        </p:nvSpPr>
        <p:spPr>
          <a:xfrm>
            <a:off x="838200" y="528638"/>
            <a:ext cx="4691063" cy="649287"/>
          </a:xfrm>
        </p:spPr>
        <p:txBody>
          <a:bodyPr/>
          <a:lstStyle/>
          <a:p>
            <a:pPr eaLnBrk="1" hangingPunct="1"/>
            <a:r>
              <a:rPr lang="zh-CN" altLang="en-US" sz="2800" b="1">
                <a:solidFill>
                  <a:schemeClr val="bg1"/>
                </a:solidFill>
                <a:latin typeface="微软雅黑" panose="020B0503020204020204" pitchFamily="34" charset="-122"/>
              </a:rPr>
              <a:t>目录 </a:t>
            </a:r>
            <a:r>
              <a:rPr lang="en-US" altLang="zh-CN" sz="2800" b="1">
                <a:solidFill>
                  <a:schemeClr val="bg1"/>
                </a:solidFill>
                <a:latin typeface="微软雅黑" panose="020B0503020204020204" pitchFamily="34" charset="-122"/>
              </a:rPr>
              <a:t>Contents</a:t>
            </a:r>
            <a:endParaRPr lang="zh-CN" altLang="en-US" sz="2800" b="1">
              <a:solidFill>
                <a:schemeClr val="bg1"/>
              </a:solidFill>
              <a:latin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838200" y="528638"/>
            <a:ext cx="4691063" cy="649287"/>
          </a:xfrm>
        </p:spPr>
        <p:txBody>
          <a:bodyPr/>
          <a:lstStyle/>
          <a:p>
            <a:pPr eaLnBrk="1" hangingPunct="1"/>
            <a:r>
              <a:rPr lang="zh-CN" altLang="zh-CN" sz="2800" b="1">
                <a:solidFill>
                  <a:schemeClr val="bg1"/>
                </a:solidFill>
                <a:latin typeface="微软雅黑" panose="020B0503020204020204" pitchFamily="34" charset="-122"/>
              </a:rPr>
              <a:t>四、管理员功能实现</a:t>
            </a: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pic>
        <p:nvPicPr>
          <p:cNvPr id="3" name="展示">
            <a:hlinkClick r:id="" action="ppaction://media"/>
            <a:extLst>
              <a:ext uri="{FF2B5EF4-FFF2-40B4-BE49-F238E27FC236}">
                <a16:creationId xmlns:a16="http://schemas.microsoft.com/office/drawing/2014/main" id="{D64DF753-2A3A-4188-8FA5-674BCB604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1801" y="1229359"/>
            <a:ext cx="11768398" cy="4756394"/>
          </a:xfrm>
          <a:prstGeom prst="rect">
            <a:avLst/>
          </a:prstGeom>
        </p:spPr>
      </p:pic>
    </p:spTree>
    <p:extLst>
      <p:ext uri="{BB962C8B-B14F-4D97-AF65-F5344CB8AC3E}">
        <p14:creationId xmlns:p14="http://schemas.microsoft.com/office/powerpoint/2010/main" val="20333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1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a:xfrm>
            <a:off x="838200" y="528638"/>
            <a:ext cx="4691063" cy="649287"/>
          </a:xfrm>
        </p:spPr>
        <p:txBody>
          <a:bodyPr/>
          <a:lstStyle/>
          <a:p>
            <a:pPr eaLnBrk="1" hangingPunct="1"/>
            <a:r>
              <a:rPr lang="zh-CN" altLang="en-US" sz="2800" b="1" dirty="0">
                <a:solidFill>
                  <a:schemeClr val="bg1"/>
                </a:solidFill>
                <a:latin typeface="微软雅黑" panose="020B0503020204020204" pitchFamily="34" charset="-122"/>
              </a:rPr>
              <a:t>小组分工</a:t>
            </a:r>
            <a:endParaRPr lang="zh-CN" altLang="zh-CN" sz="2800" b="1" dirty="0">
              <a:solidFill>
                <a:schemeClr val="bg1"/>
              </a:solidFill>
              <a:latin typeface="微软雅黑" panose="020B0503020204020204" pitchFamily="34" charset="-122"/>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sp>
        <p:nvSpPr>
          <p:cNvPr id="2" name="文本框 1">
            <a:extLst>
              <a:ext uri="{FF2B5EF4-FFF2-40B4-BE49-F238E27FC236}">
                <a16:creationId xmlns:a16="http://schemas.microsoft.com/office/drawing/2014/main" id="{B5E7F371-F74A-71E8-06A5-24270EC61335}"/>
              </a:ext>
            </a:extLst>
          </p:cNvPr>
          <p:cNvSpPr txBox="1"/>
          <p:nvPr/>
        </p:nvSpPr>
        <p:spPr>
          <a:xfrm>
            <a:off x="1229032" y="2261420"/>
            <a:ext cx="7954296" cy="1477328"/>
          </a:xfrm>
          <a:prstGeom prst="rect">
            <a:avLst/>
          </a:prstGeom>
          <a:noFill/>
        </p:spPr>
        <p:txBody>
          <a:bodyPr wrap="square" rtlCol="0">
            <a:spAutoFit/>
          </a:bodyPr>
          <a:lstStyle/>
          <a:p>
            <a:pPr>
              <a:lnSpc>
                <a:spcPct val="150000"/>
              </a:lnSpc>
            </a:pPr>
            <a:r>
              <a:rPr lang="zh-CN" altLang="en-US" sz="2400" b="1" dirty="0"/>
              <a:t>李家路，李嘉华</a:t>
            </a:r>
            <a:r>
              <a:rPr lang="zh-CN" altLang="en-US" sz="2400" dirty="0"/>
              <a:t>：设计数据库，完成管理员前后端功能。</a:t>
            </a:r>
            <a:endParaRPr lang="en-US" altLang="zh-CN" sz="2400" dirty="0"/>
          </a:p>
          <a:p>
            <a:pPr>
              <a:lnSpc>
                <a:spcPct val="150000"/>
              </a:lnSpc>
            </a:pPr>
            <a:r>
              <a:rPr lang="zh-CN" altLang="en-US" sz="2400" b="1" dirty="0"/>
              <a:t>李家和</a:t>
            </a:r>
            <a:r>
              <a:rPr lang="zh-CN" altLang="en-US" sz="2400" dirty="0"/>
              <a:t>：项目框架搭建，完成用户相关的前后端功能。</a:t>
            </a:r>
            <a:endParaRPr lang="en-US" altLang="zh-CN" sz="2400" dirty="0"/>
          </a:p>
          <a:p>
            <a:endParaRPr lang="en-US" altLang="zh-CN" dirty="0"/>
          </a:p>
        </p:txBody>
      </p:sp>
    </p:spTree>
    <p:extLst>
      <p:ext uri="{BB962C8B-B14F-4D97-AF65-F5344CB8AC3E}">
        <p14:creationId xmlns:p14="http://schemas.microsoft.com/office/powerpoint/2010/main" val="2055413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9"/>
          <p:cNvSpPr>
            <a:spLocks noChangeArrowheads="1"/>
          </p:cNvSpPr>
          <p:nvPr/>
        </p:nvSpPr>
        <p:spPr bwMode="auto">
          <a:xfrm>
            <a:off x="0" y="3122613"/>
            <a:ext cx="12192000" cy="1806575"/>
          </a:xfrm>
          <a:prstGeom prst="rect">
            <a:avLst/>
          </a:prstGeom>
          <a:solidFill>
            <a:schemeClr val="bg1">
              <a:alpha val="7686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FFFFFF"/>
              </a:solidFill>
            </a:endParaRPr>
          </a:p>
        </p:txBody>
      </p:sp>
      <p:sp>
        <p:nvSpPr>
          <p:cNvPr id="24579" name="文本框 5"/>
          <p:cNvSpPr txBox="1">
            <a:spLocks noChangeArrowheads="1"/>
          </p:cNvSpPr>
          <p:nvPr/>
        </p:nvSpPr>
        <p:spPr bwMode="auto">
          <a:xfrm>
            <a:off x="4592823" y="3518068"/>
            <a:ext cx="583845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6000" b="1" dirty="0">
                <a:latin typeface="微软雅黑" panose="020B0503020204020204" pitchFamily="34" charset="-122"/>
              </a:rPr>
              <a:t>谢谢老师的聆听</a:t>
            </a:r>
            <a:r>
              <a:rPr lang="en-US" altLang="zh-CN" sz="6000" b="1" dirty="0">
                <a:latin typeface="微软雅黑" panose="020B0503020204020204" pitchFamily="34" charset="-122"/>
              </a:rPr>
              <a:t>!</a:t>
            </a:r>
          </a:p>
        </p:txBody>
      </p:sp>
      <p:pic>
        <p:nvPicPr>
          <p:cNvPr id="24580"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0500"/>
            <a:ext cx="467995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6"/>
          <p:cNvSpPr txBox="1">
            <a:spLocks noChangeArrowheads="1"/>
          </p:cNvSpPr>
          <p:nvPr/>
        </p:nvSpPr>
        <p:spPr bwMode="auto">
          <a:xfrm>
            <a:off x="6149090" y="5325014"/>
            <a:ext cx="4676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l" eaLnBrk="1" hangingPunct="1">
              <a:buFont typeface="Arial" panose="020B0604020202020204" pitchFamily="34" charset="0"/>
              <a:buNone/>
            </a:pPr>
            <a:r>
              <a:rPr lang="zh-CN" altLang="en-US" sz="2400" b="1" dirty="0">
                <a:solidFill>
                  <a:srgbClr val="595959"/>
                </a:solidFill>
                <a:latin typeface="微软雅黑" panose="020B0503020204020204" pitchFamily="34" charset="-122"/>
              </a:rPr>
              <a:t>项目成员：李家和 李家路 李嘉华</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33"/>
          <p:cNvGrpSpPr/>
          <p:nvPr/>
        </p:nvGrpSpPr>
        <p:grpSpPr bwMode="auto">
          <a:xfrm>
            <a:off x="2906713" y="4577719"/>
            <a:ext cx="5400675" cy="738002"/>
            <a:chOff x="0" y="-631"/>
            <a:chExt cx="5400675" cy="737616"/>
          </a:xfrm>
        </p:grpSpPr>
        <p:sp>
          <p:nvSpPr>
            <p:cNvPr id="7196" name="五边形 13"/>
            <p:cNvSpPr>
              <a:spLocks noChangeArrowheads="1"/>
            </p:cNvSpPr>
            <p:nvPr/>
          </p:nvSpPr>
          <p:spPr bwMode="auto">
            <a:xfrm>
              <a:off x="0" y="74160"/>
              <a:ext cx="1023937" cy="639763"/>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cxnSp>
          <p:nvCxnSpPr>
            <p:cNvPr id="7197" name="直接连接符 14"/>
            <p:cNvCxnSpPr>
              <a:cxnSpLocks noChangeShapeType="1"/>
            </p:cNvCxnSpPr>
            <p:nvPr/>
          </p:nvCxnSpPr>
          <p:spPr bwMode="auto">
            <a:xfrm>
              <a:off x="987425" y="6742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7198" name="TextBox 34"/>
            <p:cNvSpPr txBox="1">
              <a:spLocks noChangeArrowheads="1"/>
            </p:cNvSpPr>
            <p:nvPr/>
          </p:nvSpPr>
          <p:spPr bwMode="auto">
            <a:xfrm>
              <a:off x="1816417" y="70985"/>
              <a:ext cx="3057247" cy="58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管理员功能实现</a:t>
              </a:r>
            </a:p>
          </p:txBody>
        </p:sp>
        <p:pic>
          <p:nvPicPr>
            <p:cNvPr id="7199" name="TextBox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60" y="-631"/>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71" name="组合 38"/>
          <p:cNvGrpSpPr/>
          <p:nvPr/>
        </p:nvGrpSpPr>
        <p:grpSpPr bwMode="auto">
          <a:xfrm>
            <a:off x="2906713" y="2688302"/>
            <a:ext cx="6104770" cy="743916"/>
            <a:chOff x="0" y="-2510"/>
            <a:chExt cx="6104770" cy="743712"/>
          </a:xfrm>
        </p:grpSpPr>
        <p:sp>
          <p:nvSpPr>
            <p:cNvPr id="7191" name="五边形 11"/>
            <p:cNvSpPr>
              <a:spLocks noChangeArrowheads="1"/>
            </p:cNvSpPr>
            <p:nvPr/>
          </p:nvSpPr>
          <p:spPr bwMode="auto">
            <a:xfrm>
              <a:off x="0" y="68025"/>
              <a:ext cx="1023937" cy="639763"/>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cxnSp>
          <p:nvCxnSpPr>
            <p:cNvPr id="7192" name="直接连接符 18"/>
            <p:cNvCxnSpPr>
              <a:cxnSpLocks noChangeShapeType="1"/>
            </p:cNvCxnSpPr>
            <p:nvPr/>
          </p:nvCxnSpPr>
          <p:spPr bwMode="auto">
            <a:xfrm>
              <a:off x="987425" y="67445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7193" name="TextBox 24"/>
            <p:cNvSpPr txBox="1">
              <a:spLocks noChangeArrowheads="1"/>
            </p:cNvSpPr>
            <p:nvPr/>
          </p:nvSpPr>
          <p:spPr bwMode="auto">
            <a:xfrm>
              <a:off x="1816417" y="88663"/>
              <a:ext cx="4288353" cy="58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技术选型与数据库设计</a:t>
              </a:r>
            </a:p>
          </p:txBody>
        </p:sp>
        <p:pic>
          <p:nvPicPr>
            <p:cNvPr id="7194" name="TextBox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460" y="-2510"/>
              <a:ext cx="688848" cy="7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72" name="组合 35"/>
          <p:cNvGrpSpPr/>
          <p:nvPr/>
        </p:nvGrpSpPr>
        <p:grpSpPr bwMode="auto">
          <a:xfrm>
            <a:off x="2906713" y="3645576"/>
            <a:ext cx="5400675" cy="737173"/>
            <a:chOff x="0" y="2264"/>
            <a:chExt cx="5400675" cy="737616"/>
          </a:xfrm>
        </p:grpSpPr>
        <p:sp>
          <p:nvSpPr>
            <p:cNvPr id="7186" name="五边形 12"/>
            <p:cNvSpPr>
              <a:spLocks noChangeArrowheads="1"/>
            </p:cNvSpPr>
            <p:nvPr/>
          </p:nvSpPr>
          <p:spPr bwMode="auto">
            <a:xfrm>
              <a:off x="0" y="79885"/>
              <a:ext cx="1023937" cy="639762"/>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cxnSp>
          <p:nvCxnSpPr>
            <p:cNvPr id="7187" name="直接连接符 22"/>
            <p:cNvCxnSpPr>
              <a:cxnSpLocks noChangeShapeType="1"/>
            </p:cNvCxnSpPr>
            <p:nvPr/>
          </p:nvCxnSpPr>
          <p:spPr bwMode="auto">
            <a:xfrm>
              <a:off x="987425" y="6577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7188" name="TextBox 29"/>
            <p:cNvSpPr txBox="1">
              <a:spLocks noChangeArrowheads="1"/>
            </p:cNvSpPr>
            <p:nvPr/>
          </p:nvSpPr>
          <p:spPr bwMode="auto">
            <a:xfrm>
              <a:off x="1816417" y="70360"/>
              <a:ext cx="2646878"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用户功能实现</a:t>
              </a:r>
            </a:p>
          </p:txBody>
        </p:sp>
        <p:pic>
          <p:nvPicPr>
            <p:cNvPr id="7189" name="TextBox 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460" y="2264"/>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74" name="标题 49"/>
          <p:cNvSpPr>
            <a:spLocks noGrp="1"/>
          </p:cNvSpPr>
          <p:nvPr>
            <p:ph type="title" idx="4294967295"/>
          </p:nvPr>
        </p:nvSpPr>
        <p:spPr>
          <a:xfrm>
            <a:off x="838200" y="528638"/>
            <a:ext cx="4691063" cy="649287"/>
          </a:xfrm>
        </p:spPr>
        <p:txBody>
          <a:bodyPr/>
          <a:lstStyle/>
          <a:p>
            <a:pPr eaLnBrk="1" hangingPunct="1"/>
            <a:r>
              <a:rPr lang="zh-CN" altLang="en-US" sz="2800" b="1">
                <a:solidFill>
                  <a:schemeClr val="bg1"/>
                </a:solidFill>
                <a:latin typeface="微软雅黑" panose="020B0503020204020204" pitchFamily="34" charset="-122"/>
              </a:rPr>
              <a:t>目录 </a:t>
            </a:r>
            <a:r>
              <a:rPr lang="en-US" altLang="zh-CN" sz="2800" b="1">
                <a:solidFill>
                  <a:schemeClr val="bg1"/>
                </a:solidFill>
                <a:latin typeface="微软雅黑" panose="020B0503020204020204" pitchFamily="34" charset="-122"/>
              </a:rPr>
              <a:t>Contents</a:t>
            </a:r>
            <a:endParaRPr lang="zh-CN" altLang="en-US" sz="2800" b="1">
              <a:solidFill>
                <a:schemeClr val="bg1"/>
              </a:solidFill>
              <a:latin typeface="微软雅黑" panose="020B0503020204020204" pitchFamily="34" charset="-122"/>
            </a:endParaRPr>
          </a:p>
        </p:txBody>
      </p:sp>
      <p:grpSp>
        <p:nvGrpSpPr>
          <p:cNvPr id="7175" name="组合 36"/>
          <p:cNvGrpSpPr/>
          <p:nvPr/>
        </p:nvGrpSpPr>
        <p:grpSpPr bwMode="auto">
          <a:xfrm>
            <a:off x="2906713" y="1681754"/>
            <a:ext cx="5400675" cy="805322"/>
            <a:chOff x="0" y="-2582"/>
            <a:chExt cx="5400675" cy="804672"/>
          </a:xfrm>
        </p:grpSpPr>
        <p:sp>
          <p:nvSpPr>
            <p:cNvPr id="7176" name="五边形 37"/>
            <p:cNvSpPr>
              <a:spLocks noChangeArrowheads="1"/>
            </p:cNvSpPr>
            <p:nvPr/>
          </p:nvSpPr>
          <p:spPr bwMode="auto">
            <a:xfrm>
              <a:off x="0" y="91333"/>
              <a:ext cx="1023937" cy="639762"/>
            </a:xfrm>
            <a:prstGeom prst="homePlate">
              <a:avLst>
                <a:gd name="adj" fmla="val 24378"/>
              </a:avLst>
            </a:prstGeom>
            <a:solidFill>
              <a:srgbClr val="306A9B"/>
            </a:solidFill>
            <a:ln w="12700">
              <a:solidFill>
                <a:srgbClr val="41719C"/>
              </a:solidFill>
              <a:miter lim="800000"/>
            </a:ln>
          </p:spPr>
          <p:txBody>
            <a:bodyPr anchor="ctr"/>
            <a:lstStyle/>
            <a:p>
              <a:pPr algn="ctr" eaLnBrk="1" hangingPunct="1">
                <a:buFont typeface="Arial" panose="020B0604020202020204" pitchFamily="34" charset="0"/>
                <a:buNone/>
              </a:pPr>
              <a:endParaRPr lang="zh-CN" altLang="en-US">
                <a:solidFill>
                  <a:srgbClr val="FFFFFF"/>
                </a:solidFill>
              </a:endParaRPr>
            </a:p>
          </p:txBody>
        </p:sp>
        <p:sp>
          <p:nvSpPr>
            <p:cNvPr id="7177" name="TextBox 18"/>
            <p:cNvSpPr txBox="1">
              <a:spLocks noChangeArrowheads="1"/>
            </p:cNvSpPr>
            <p:nvPr/>
          </p:nvSpPr>
          <p:spPr bwMode="auto">
            <a:xfrm>
              <a:off x="1816417" y="140545"/>
              <a:ext cx="3057247" cy="58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chemeClr val="accent2"/>
                  </a:solidFill>
                  <a:latin typeface="微软雅黑" panose="020B0503020204020204" pitchFamily="34" charset="-122"/>
                </a:rPr>
                <a:t>项目背景与分析</a:t>
              </a:r>
              <a:endParaRPr lang="zh-CN" altLang="zh-CN" sz="3200" b="1" dirty="0">
                <a:solidFill>
                  <a:schemeClr val="accent2"/>
                </a:solidFill>
                <a:latin typeface="微软雅黑" panose="020B0503020204020204" pitchFamily="34" charset="-122"/>
              </a:endParaRPr>
            </a:p>
          </p:txBody>
        </p:sp>
        <p:pic>
          <p:nvPicPr>
            <p:cNvPr id="7178" name="TextBox 1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172" y="-2582"/>
              <a:ext cx="688848"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80" name="直接连接符 46"/>
            <p:cNvCxnSpPr>
              <a:cxnSpLocks noChangeShapeType="1"/>
            </p:cNvCxnSpPr>
            <p:nvPr/>
          </p:nvCxnSpPr>
          <p:spPr bwMode="auto">
            <a:xfrm>
              <a:off x="987425" y="72792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838200" y="528638"/>
            <a:ext cx="4691063" cy="649287"/>
          </a:xfrm>
        </p:spPr>
        <p:txBody>
          <a:bodyPr/>
          <a:lstStyle/>
          <a:p>
            <a:pPr eaLnBrk="1" hangingPunct="1"/>
            <a:r>
              <a:rPr lang="zh-CN" altLang="zh-CN" sz="2800" b="1" dirty="0">
                <a:solidFill>
                  <a:schemeClr val="bg1"/>
                </a:solidFill>
                <a:latin typeface="微软雅黑" panose="020B0503020204020204" pitchFamily="34" charset="-122"/>
              </a:rPr>
              <a:t>一、</a:t>
            </a:r>
            <a:r>
              <a:rPr lang="zh-CN" altLang="en-US" sz="2800" b="1" dirty="0">
                <a:solidFill>
                  <a:schemeClr val="bg1"/>
                </a:solidFill>
                <a:latin typeface="微软雅黑" panose="020B0503020204020204" pitchFamily="34" charset="-122"/>
              </a:rPr>
              <a:t>项目</a:t>
            </a:r>
            <a:r>
              <a:rPr lang="zh-CN" altLang="zh-CN" sz="2800" b="1" dirty="0">
                <a:solidFill>
                  <a:schemeClr val="bg1"/>
                </a:solidFill>
                <a:latin typeface="微软雅黑" panose="020B0503020204020204" pitchFamily="34" charset="-122"/>
              </a:rPr>
              <a:t>背景</a:t>
            </a: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pic>
        <p:nvPicPr>
          <p:cNvPr id="3" name="图片 2"/>
          <p:cNvPicPr>
            <a:picLocks noChangeAspect="1"/>
          </p:cNvPicPr>
          <p:nvPr/>
        </p:nvPicPr>
        <p:blipFill rotWithShape="1">
          <a:blip r:embed="rId3"/>
          <a:srcRect l="350" t="6430" r="33526"/>
          <a:stretch>
            <a:fillRect/>
          </a:stretch>
        </p:blipFill>
        <p:spPr>
          <a:xfrm>
            <a:off x="647628" y="1597839"/>
            <a:ext cx="6451117" cy="4232182"/>
          </a:xfrm>
          <a:prstGeom prst="rect">
            <a:avLst/>
          </a:prstGeom>
          <a:ln>
            <a:solidFill>
              <a:schemeClr val="bg2"/>
            </a:solidFill>
          </a:ln>
        </p:spPr>
      </p:pic>
      <p:sp>
        <p:nvSpPr>
          <p:cNvPr id="7" name="文本框 6"/>
          <p:cNvSpPr txBox="1"/>
          <p:nvPr/>
        </p:nvSpPr>
        <p:spPr>
          <a:xfrm>
            <a:off x="3252194" y="6249936"/>
            <a:ext cx="3846551" cy="276999"/>
          </a:xfrm>
          <a:prstGeom prst="rect">
            <a:avLst/>
          </a:prstGeom>
          <a:noFill/>
        </p:spPr>
        <p:txBody>
          <a:bodyPr wrap="square" rtlCol="0">
            <a:spAutoFit/>
          </a:bodyPr>
          <a:lstStyle/>
          <a:p>
            <a:r>
              <a:rPr lang="zh-CN" altLang="en-US" sz="1200" dirty="0"/>
              <a:t>该项目仅用来帮助学习</a:t>
            </a:r>
            <a:r>
              <a:rPr lang="en-US" altLang="zh-CN" sz="1200" dirty="0"/>
              <a:t>python</a:t>
            </a:r>
            <a:r>
              <a:rPr lang="zh-CN" altLang="en-US" sz="1200" dirty="0"/>
              <a:t>，有能力请支持正版资源</a:t>
            </a:r>
          </a:p>
        </p:txBody>
      </p:sp>
      <p:sp>
        <p:nvSpPr>
          <p:cNvPr id="8" name="文本框 7"/>
          <p:cNvSpPr txBox="1"/>
          <p:nvPr/>
        </p:nvSpPr>
        <p:spPr>
          <a:xfrm>
            <a:off x="7666253" y="2335967"/>
            <a:ext cx="3858637" cy="2951449"/>
          </a:xfrm>
          <a:prstGeom prst="rect">
            <a:avLst/>
          </a:prstGeom>
          <a:noFill/>
        </p:spPr>
        <p:txBody>
          <a:bodyPr wrap="square" rtlCol="0">
            <a:spAutoFit/>
          </a:bodyPr>
          <a:lstStyle/>
          <a:p>
            <a:pPr>
              <a:lnSpc>
                <a:spcPct val="150000"/>
              </a:lnSpc>
            </a:pPr>
            <a:r>
              <a:rPr lang="en-US" altLang="zh-CN" dirty="0"/>
              <a:t>       </a:t>
            </a:r>
            <a:r>
              <a:rPr lang="zh-CN" altLang="en-US" dirty="0"/>
              <a:t>当前所有在线视频媒体平台的大部分电影都需要付费才能观看（</a:t>
            </a:r>
            <a:r>
              <a:rPr lang="en-US" altLang="zh-CN" dirty="0"/>
              <a:t>VIP</a:t>
            </a:r>
            <a:r>
              <a:rPr lang="zh-CN" altLang="en-US" dirty="0"/>
              <a:t>专享或者购买），对于尚未参加工作的学生群体来说这是一笔不小的开销，因此本小组基于此情况准备开发一个热门电影资源共享平台以帮助暂缺付费能力的群体实现观影需求。</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838200" y="528638"/>
            <a:ext cx="4691063" cy="649287"/>
          </a:xfrm>
        </p:spPr>
        <p:txBody>
          <a:bodyPr/>
          <a:lstStyle/>
          <a:p>
            <a:pPr eaLnBrk="1" hangingPunct="1"/>
            <a:r>
              <a:rPr lang="zh-CN" altLang="zh-CN" sz="2800" b="1" dirty="0">
                <a:solidFill>
                  <a:schemeClr val="bg1"/>
                </a:solidFill>
                <a:latin typeface="微软雅黑" panose="020B0503020204020204" pitchFamily="34" charset="-122"/>
              </a:rPr>
              <a:t>一、</a:t>
            </a:r>
            <a:r>
              <a:rPr lang="zh-CN" altLang="en-US" sz="2800" b="1" dirty="0">
                <a:solidFill>
                  <a:schemeClr val="bg1"/>
                </a:solidFill>
                <a:latin typeface="微软雅黑" panose="020B0503020204020204" pitchFamily="34" charset="-122"/>
              </a:rPr>
              <a:t>项目分析</a:t>
            </a:r>
            <a:endParaRPr lang="zh-CN" altLang="zh-CN" sz="2800" b="1" dirty="0">
              <a:solidFill>
                <a:schemeClr val="bg1"/>
              </a:solidFill>
              <a:latin typeface="微软雅黑" panose="020B0503020204020204" pitchFamily="34" charset="-122"/>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sp>
        <p:nvSpPr>
          <p:cNvPr id="3" name="文本框 2">
            <a:extLst>
              <a:ext uri="{FF2B5EF4-FFF2-40B4-BE49-F238E27FC236}">
                <a16:creationId xmlns:a16="http://schemas.microsoft.com/office/drawing/2014/main" id="{0CF96EEA-86CA-45EE-9426-83A4072D3ACB}"/>
              </a:ext>
            </a:extLst>
          </p:cNvPr>
          <p:cNvSpPr txBox="1"/>
          <p:nvPr/>
        </p:nvSpPr>
        <p:spPr>
          <a:xfrm>
            <a:off x="1348902" y="1796374"/>
            <a:ext cx="9494196" cy="3416320"/>
          </a:xfrm>
          <a:prstGeom prst="rect">
            <a:avLst/>
          </a:prstGeom>
          <a:noFill/>
        </p:spPr>
        <p:txBody>
          <a:bodyPr wrap="square" rtlCol="0">
            <a:spAutoFit/>
          </a:bodyPr>
          <a:lstStyle/>
          <a:p>
            <a:r>
              <a:rPr lang="zh-CN" altLang="en-US" b="1" dirty="0"/>
              <a:t>定位规划</a:t>
            </a:r>
            <a:r>
              <a:rPr lang="zh-CN" altLang="en-US" dirty="0"/>
              <a:t>：小程序为免费模式，面向的对象主要是尚缺视频付费能力的人群。</a:t>
            </a:r>
            <a:endParaRPr lang="en-US" altLang="zh-CN" dirty="0"/>
          </a:p>
          <a:p>
            <a:endParaRPr lang="en-US" altLang="zh-CN" b="1" dirty="0"/>
          </a:p>
          <a:p>
            <a:r>
              <a:rPr lang="zh-CN" altLang="en-US" b="1" dirty="0"/>
              <a:t>目标群体</a:t>
            </a:r>
            <a:r>
              <a:rPr lang="zh-CN" altLang="en-US" dirty="0"/>
              <a:t>：大部分为学生，无经济收入来源。</a:t>
            </a:r>
            <a:endParaRPr lang="en-US" altLang="zh-CN" dirty="0"/>
          </a:p>
          <a:p>
            <a:endParaRPr lang="en-US" altLang="zh-CN" dirty="0"/>
          </a:p>
          <a:p>
            <a:r>
              <a:rPr lang="zh-CN" altLang="en-US" b="1" dirty="0"/>
              <a:t>相关功能产品调查</a:t>
            </a:r>
            <a:r>
              <a:rPr lang="zh-CN" altLang="en-US" dirty="0"/>
              <a:t>：现存的电影资源平台多数为</a:t>
            </a:r>
            <a:r>
              <a:rPr lang="en-US" altLang="zh-CN" dirty="0"/>
              <a:t>Web</a:t>
            </a:r>
            <a:r>
              <a:rPr lang="zh-CN" altLang="en-US" dirty="0"/>
              <a:t>网站或者公众号模式，而小程序模式的电影资源共享平台对于移动端用户来说更为便捷。</a:t>
            </a:r>
            <a:endParaRPr lang="en-US" altLang="zh-CN" dirty="0"/>
          </a:p>
          <a:p>
            <a:endParaRPr lang="en-US" altLang="zh-CN" dirty="0"/>
          </a:p>
          <a:p>
            <a:r>
              <a:rPr lang="zh-CN" altLang="en-US" b="1" dirty="0"/>
              <a:t>项目功能</a:t>
            </a:r>
            <a:r>
              <a:rPr lang="zh-CN" altLang="en-US" dirty="0"/>
              <a:t>：分别从管理员和用户两个角色进行设计，管理员对共享的电影资源进行管理，用户使用小程序获得共享的电影资源。</a:t>
            </a:r>
            <a:endParaRPr lang="en-US" altLang="zh-CN" dirty="0"/>
          </a:p>
          <a:p>
            <a:endParaRPr lang="en-US" altLang="zh-CN" dirty="0"/>
          </a:p>
          <a:p>
            <a:r>
              <a:rPr lang="zh-CN" altLang="en-US" b="1" dirty="0"/>
              <a:t>目标</a:t>
            </a:r>
            <a:r>
              <a:rPr lang="zh-CN" altLang="en-US" dirty="0"/>
              <a:t>：完成上述两个方面的功能</a:t>
            </a:r>
            <a:endParaRPr lang="en-US" altLang="zh-CN" dirty="0"/>
          </a:p>
          <a:p>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33"/>
          <p:cNvGrpSpPr/>
          <p:nvPr/>
        </p:nvGrpSpPr>
        <p:grpSpPr bwMode="auto">
          <a:xfrm>
            <a:off x="2906713" y="4577719"/>
            <a:ext cx="5400675" cy="738002"/>
            <a:chOff x="0" y="-631"/>
            <a:chExt cx="5400675" cy="737616"/>
          </a:xfrm>
        </p:grpSpPr>
        <p:sp>
          <p:nvSpPr>
            <p:cNvPr id="10268" name="五边形 13"/>
            <p:cNvSpPr>
              <a:spLocks noChangeArrowheads="1"/>
            </p:cNvSpPr>
            <p:nvPr/>
          </p:nvSpPr>
          <p:spPr bwMode="auto">
            <a:xfrm>
              <a:off x="0" y="74160"/>
              <a:ext cx="1023937" cy="639763"/>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cxnSp>
          <p:nvCxnSpPr>
            <p:cNvPr id="10269" name="直接连接符 14"/>
            <p:cNvCxnSpPr>
              <a:cxnSpLocks noChangeShapeType="1"/>
            </p:cNvCxnSpPr>
            <p:nvPr/>
          </p:nvCxnSpPr>
          <p:spPr bwMode="auto">
            <a:xfrm>
              <a:off x="987425" y="6742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10270" name="TextBox 34"/>
            <p:cNvSpPr txBox="1">
              <a:spLocks noChangeArrowheads="1"/>
            </p:cNvSpPr>
            <p:nvPr/>
          </p:nvSpPr>
          <p:spPr bwMode="auto">
            <a:xfrm>
              <a:off x="1816417" y="70985"/>
              <a:ext cx="3057247" cy="58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管理员功能实现</a:t>
              </a:r>
            </a:p>
          </p:txBody>
        </p:sp>
        <p:pic>
          <p:nvPicPr>
            <p:cNvPr id="10271" name="TextBox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60" y="-631"/>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3" name="组合 39"/>
          <p:cNvGrpSpPr/>
          <p:nvPr/>
        </p:nvGrpSpPr>
        <p:grpSpPr bwMode="auto">
          <a:xfrm>
            <a:off x="2906713" y="1681754"/>
            <a:ext cx="5400675" cy="805322"/>
            <a:chOff x="0" y="-2582"/>
            <a:chExt cx="5400675" cy="804672"/>
          </a:xfrm>
        </p:grpSpPr>
        <p:sp>
          <p:nvSpPr>
            <p:cNvPr id="10263" name="五边形 6"/>
            <p:cNvSpPr>
              <a:spLocks noChangeArrowheads="1"/>
            </p:cNvSpPr>
            <p:nvPr/>
          </p:nvSpPr>
          <p:spPr bwMode="auto">
            <a:xfrm>
              <a:off x="0" y="91333"/>
              <a:ext cx="1023937" cy="639762"/>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sp>
          <p:nvSpPr>
            <p:cNvPr id="10264" name="TextBox 18"/>
            <p:cNvSpPr txBox="1">
              <a:spLocks noChangeArrowheads="1"/>
            </p:cNvSpPr>
            <p:nvPr/>
          </p:nvSpPr>
          <p:spPr bwMode="auto">
            <a:xfrm>
              <a:off x="1816417" y="140545"/>
              <a:ext cx="3057247" cy="58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项目背景与分析</a:t>
              </a:r>
            </a:p>
          </p:txBody>
        </p:sp>
        <p:pic>
          <p:nvPicPr>
            <p:cNvPr id="10265" name="TextBox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72" y="-2582"/>
              <a:ext cx="688848"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67" name="直接连接符 7"/>
            <p:cNvCxnSpPr>
              <a:cxnSpLocks noChangeShapeType="1"/>
            </p:cNvCxnSpPr>
            <p:nvPr/>
          </p:nvCxnSpPr>
          <p:spPr bwMode="auto">
            <a:xfrm>
              <a:off x="987425" y="72792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grpSp>
      <p:grpSp>
        <p:nvGrpSpPr>
          <p:cNvPr id="10244" name="组合 35"/>
          <p:cNvGrpSpPr/>
          <p:nvPr/>
        </p:nvGrpSpPr>
        <p:grpSpPr bwMode="auto">
          <a:xfrm>
            <a:off x="2906713" y="3645576"/>
            <a:ext cx="5400675" cy="737173"/>
            <a:chOff x="0" y="2264"/>
            <a:chExt cx="5400675" cy="737616"/>
          </a:xfrm>
        </p:grpSpPr>
        <p:sp>
          <p:nvSpPr>
            <p:cNvPr id="10258" name="五边形 12"/>
            <p:cNvSpPr>
              <a:spLocks noChangeArrowheads="1"/>
            </p:cNvSpPr>
            <p:nvPr/>
          </p:nvSpPr>
          <p:spPr bwMode="auto">
            <a:xfrm>
              <a:off x="0" y="79885"/>
              <a:ext cx="1023937" cy="639762"/>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cxnSp>
          <p:nvCxnSpPr>
            <p:cNvPr id="10259" name="直接连接符 22"/>
            <p:cNvCxnSpPr>
              <a:cxnSpLocks noChangeShapeType="1"/>
            </p:cNvCxnSpPr>
            <p:nvPr/>
          </p:nvCxnSpPr>
          <p:spPr bwMode="auto">
            <a:xfrm>
              <a:off x="987425" y="6577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10260" name="TextBox 29"/>
            <p:cNvSpPr txBox="1">
              <a:spLocks noChangeArrowheads="1"/>
            </p:cNvSpPr>
            <p:nvPr/>
          </p:nvSpPr>
          <p:spPr bwMode="auto">
            <a:xfrm>
              <a:off x="1816417" y="70360"/>
              <a:ext cx="2646878"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用户功能实现</a:t>
              </a:r>
            </a:p>
          </p:txBody>
        </p:sp>
        <p:pic>
          <p:nvPicPr>
            <p:cNvPr id="10261" name="TextBox 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460" y="2264"/>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46" name="标题 49"/>
          <p:cNvSpPr>
            <a:spLocks noGrp="1"/>
          </p:cNvSpPr>
          <p:nvPr>
            <p:ph type="title" idx="4294967295"/>
          </p:nvPr>
        </p:nvSpPr>
        <p:spPr>
          <a:xfrm>
            <a:off x="838200" y="528638"/>
            <a:ext cx="4691063" cy="649287"/>
          </a:xfrm>
        </p:spPr>
        <p:txBody>
          <a:bodyPr/>
          <a:lstStyle/>
          <a:p>
            <a:pPr eaLnBrk="1" hangingPunct="1"/>
            <a:r>
              <a:rPr lang="zh-CN" altLang="en-US" sz="2800" b="1">
                <a:solidFill>
                  <a:schemeClr val="bg1"/>
                </a:solidFill>
                <a:latin typeface="微软雅黑" panose="020B0503020204020204" pitchFamily="34" charset="-122"/>
              </a:rPr>
              <a:t>目录 </a:t>
            </a:r>
            <a:r>
              <a:rPr lang="en-US" altLang="zh-CN" sz="2800" b="1">
                <a:solidFill>
                  <a:schemeClr val="bg1"/>
                </a:solidFill>
                <a:latin typeface="微软雅黑" panose="020B0503020204020204" pitchFamily="34" charset="-122"/>
              </a:rPr>
              <a:t>Contents</a:t>
            </a:r>
            <a:endParaRPr lang="zh-CN" altLang="en-US" sz="2800" b="1">
              <a:solidFill>
                <a:schemeClr val="bg1"/>
              </a:solidFill>
              <a:latin typeface="微软雅黑" panose="020B0503020204020204" pitchFamily="34" charset="-122"/>
            </a:endParaRPr>
          </a:p>
        </p:txBody>
      </p:sp>
      <p:grpSp>
        <p:nvGrpSpPr>
          <p:cNvPr id="10247" name="组合 36"/>
          <p:cNvGrpSpPr/>
          <p:nvPr/>
        </p:nvGrpSpPr>
        <p:grpSpPr bwMode="auto">
          <a:xfrm>
            <a:off x="2906713" y="2685084"/>
            <a:ext cx="6104770" cy="743916"/>
            <a:chOff x="0" y="-2510"/>
            <a:chExt cx="6104770" cy="743712"/>
          </a:xfrm>
        </p:grpSpPr>
        <p:sp>
          <p:nvSpPr>
            <p:cNvPr id="10248" name="五边形 37"/>
            <p:cNvSpPr>
              <a:spLocks noChangeArrowheads="1"/>
            </p:cNvSpPr>
            <p:nvPr/>
          </p:nvSpPr>
          <p:spPr bwMode="auto">
            <a:xfrm>
              <a:off x="0" y="68025"/>
              <a:ext cx="1023937" cy="639763"/>
            </a:xfrm>
            <a:prstGeom prst="homePlate">
              <a:avLst>
                <a:gd name="adj" fmla="val 24378"/>
              </a:avLst>
            </a:prstGeom>
            <a:solidFill>
              <a:srgbClr val="306A9B"/>
            </a:solidFill>
            <a:ln w="12700">
              <a:solidFill>
                <a:srgbClr val="41719C"/>
              </a:solidFill>
              <a:miter lim="800000"/>
            </a:ln>
          </p:spPr>
          <p:txBody>
            <a:bodyPr anchor="ctr"/>
            <a:lstStyle/>
            <a:p>
              <a:pPr algn="ctr" eaLnBrk="1" hangingPunct="1">
                <a:buFont typeface="Arial" panose="020B0604020202020204" pitchFamily="34" charset="0"/>
                <a:buNone/>
              </a:pPr>
              <a:endParaRPr lang="zh-CN" altLang="en-US">
                <a:solidFill>
                  <a:srgbClr val="FFFFFF"/>
                </a:solidFill>
              </a:endParaRPr>
            </a:p>
          </p:txBody>
        </p:sp>
        <p:cxnSp>
          <p:nvCxnSpPr>
            <p:cNvPr id="10249" name="直接连接符 43"/>
            <p:cNvCxnSpPr>
              <a:cxnSpLocks noChangeShapeType="1"/>
            </p:cNvCxnSpPr>
            <p:nvPr/>
          </p:nvCxnSpPr>
          <p:spPr bwMode="auto">
            <a:xfrm>
              <a:off x="987425" y="67445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10250" name="TextBox 24"/>
            <p:cNvSpPr txBox="1">
              <a:spLocks noChangeArrowheads="1"/>
            </p:cNvSpPr>
            <p:nvPr/>
          </p:nvSpPr>
          <p:spPr bwMode="auto">
            <a:xfrm>
              <a:off x="1816417" y="83585"/>
              <a:ext cx="4288353" cy="58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chemeClr val="accent2"/>
                  </a:solidFill>
                  <a:latin typeface="微软雅黑" panose="020B0503020204020204" pitchFamily="34" charset="-122"/>
                </a:rPr>
                <a:t>技术选型与数据库设计</a:t>
              </a:r>
              <a:endParaRPr lang="zh-CN" altLang="zh-CN" sz="3200" b="1" dirty="0">
                <a:solidFill>
                  <a:schemeClr val="accent2"/>
                </a:solidFill>
                <a:latin typeface="微软雅黑" panose="020B0503020204020204" pitchFamily="34" charset="-122"/>
              </a:endParaRPr>
            </a:p>
          </p:txBody>
        </p:sp>
        <p:pic>
          <p:nvPicPr>
            <p:cNvPr id="10251" name="TextBox 2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460" y="-2510"/>
              <a:ext cx="688848" cy="7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idx="4294967295"/>
          </p:nvPr>
        </p:nvSpPr>
        <p:spPr>
          <a:xfrm>
            <a:off x="838200" y="528638"/>
            <a:ext cx="4691063" cy="649287"/>
          </a:xfrm>
        </p:spPr>
        <p:txBody>
          <a:bodyPr/>
          <a:lstStyle/>
          <a:p>
            <a:pPr eaLnBrk="1" hangingPunct="1"/>
            <a:r>
              <a:rPr lang="zh-CN" altLang="zh-CN" sz="2800" b="1" dirty="0">
                <a:solidFill>
                  <a:schemeClr val="bg1"/>
                </a:solidFill>
                <a:latin typeface="微软雅黑" panose="020B0503020204020204" pitchFamily="34" charset="-122"/>
              </a:rPr>
              <a:t>二、</a:t>
            </a:r>
            <a:r>
              <a:rPr lang="zh-CN" altLang="en-US" sz="2800" b="1" dirty="0">
                <a:solidFill>
                  <a:schemeClr val="bg1"/>
                </a:solidFill>
                <a:latin typeface="微软雅黑" panose="020B0503020204020204" pitchFamily="34" charset="-122"/>
              </a:rPr>
              <a:t>技术选型与数据库设计</a:t>
            </a:r>
            <a:endParaRPr lang="zh-CN" altLang="zh-CN" sz="2800" b="1" dirty="0">
              <a:solidFill>
                <a:schemeClr val="bg1"/>
              </a:solidFill>
              <a:latin typeface="微软雅黑" panose="020B0503020204020204" pitchFamily="34"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sp>
        <p:nvSpPr>
          <p:cNvPr id="2" name="文本框 1"/>
          <p:cNvSpPr txBox="1"/>
          <p:nvPr/>
        </p:nvSpPr>
        <p:spPr>
          <a:xfrm>
            <a:off x="966019" y="1450250"/>
            <a:ext cx="10616381" cy="458459"/>
          </a:xfrm>
          <a:prstGeom prst="rect">
            <a:avLst/>
          </a:prstGeom>
          <a:noFill/>
        </p:spPr>
        <p:txBody>
          <a:bodyPr wrap="square" rtlCol="0">
            <a:spAutoFit/>
          </a:bodyPr>
          <a:lstStyle/>
          <a:p>
            <a:pPr>
              <a:lnSpc>
                <a:spcPct val="150000"/>
              </a:lnSpc>
            </a:pPr>
            <a:r>
              <a:rPr lang="zh-CN" altLang="en-US" dirty="0">
                <a:solidFill>
                  <a:srgbClr val="FF0000"/>
                </a:solidFill>
              </a:rPr>
              <a:t>后端</a:t>
            </a:r>
            <a:r>
              <a:rPr lang="zh-CN" altLang="en-US" dirty="0"/>
              <a:t>：</a:t>
            </a:r>
            <a:r>
              <a:rPr lang="en-US" altLang="zh-CN" dirty="0"/>
              <a:t>Python</a:t>
            </a:r>
            <a:r>
              <a:rPr lang="zh-CN" altLang="en-US" dirty="0"/>
              <a:t>的</a:t>
            </a:r>
            <a:r>
              <a:rPr lang="en-US" altLang="zh-CN" dirty="0"/>
              <a:t>Django</a:t>
            </a:r>
            <a:r>
              <a:rPr lang="zh-CN" altLang="en-US" dirty="0"/>
              <a:t>框架</a:t>
            </a:r>
            <a:r>
              <a:rPr lang="en-US" altLang="zh-CN" dirty="0"/>
              <a:t>    </a:t>
            </a:r>
            <a:r>
              <a:rPr lang="zh-CN" altLang="en-US" dirty="0">
                <a:solidFill>
                  <a:srgbClr val="FF0000"/>
                </a:solidFill>
              </a:rPr>
              <a:t>前端</a:t>
            </a:r>
            <a:r>
              <a:rPr lang="zh-CN" altLang="en-US" dirty="0"/>
              <a:t>：微信小程序官方框架</a:t>
            </a:r>
          </a:p>
        </p:txBody>
      </p:sp>
      <p:sp>
        <p:nvSpPr>
          <p:cNvPr id="3" name="文本框 2"/>
          <p:cNvSpPr txBox="1"/>
          <p:nvPr/>
        </p:nvSpPr>
        <p:spPr>
          <a:xfrm>
            <a:off x="966019" y="2369574"/>
            <a:ext cx="2622755" cy="369332"/>
          </a:xfrm>
          <a:prstGeom prst="rect">
            <a:avLst/>
          </a:prstGeom>
          <a:noFill/>
        </p:spPr>
        <p:txBody>
          <a:bodyPr wrap="square" rtlCol="0">
            <a:spAutoFit/>
          </a:bodyPr>
          <a:lstStyle/>
          <a:p>
            <a:r>
              <a:rPr lang="zh-CN" altLang="en-US" dirty="0"/>
              <a:t>管理员表：</a:t>
            </a:r>
          </a:p>
        </p:txBody>
      </p:sp>
      <p:graphicFrame>
        <p:nvGraphicFramePr>
          <p:cNvPr id="4" name="表格 4"/>
          <p:cNvGraphicFramePr>
            <a:graphicFrameLocks noGrp="1"/>
          </p:cNvGraphicFramePr>
          <p:nvPr/>
        </p:nvGraphicFramePr>
        <p:xfrm>
          <a:off x="966019" y="3429000"/>
          <a:ext cx="3991896" cy="2219960"/>
        </p:xfrm>
        <a:graphic>
          <a:graphicData uri="http://schemas.openxmlformats.org/drawingml/2006/table">
            <a:tbl>
              <a:tblPr firstRow="1" bandRow="1">
                <a:tableStyleId>{5C22544A-7EE6-4342-B048-85BDC9FD1C3A}</a:tableStyleId>
              </a:tblPr>
              <a:tblGrid>
                <a:gridCol w="1877960">
                  <a:extLst>
                    <a:ext uri="{9D8B030D-6E8A-4147-A177-3AD203B41FA5}">
                      <a16:colId xmlns:a16="http://schemas.microsoft.com/office/drawing/2014/main" val="20000"/>
                    </a:ext>
                  </a:extLst>
                </a:gridCol>
                <a:gridCol w="2113936">
                  <a:extLst>
                    <a:ext uri="{9D8B030D-6E8A-4147-A177-3AD203B41FA5}">
                      <a16:colId xmlns:a16="http://schemas.microsoft.com/office/drawing/2014/main" val="20001"/>
                    </a:ext>
                  </a:extLst>
                </a:gridCol>
              </a:tblGrid>
              <a:tr h="349866">
                <a:tc>
                  <a:txBody>
                    <a:bodyPr/>
                    <a:lstStyle/>
                    <a:p>
                      <a:pPr algn="ctr"/>
                      <a:r>
                        <a:rPr lang="zh-CN" altLang="en-US" dirty="0"/>
                        <a:t>名称</a:t>
                      </a:r>
                    </a:p>
                  </a:txBody>
                  <a:tcPr/>
                </a:tc>
                <a:tc>
                  <a:txBody>
                    <a:bodyPr/>
                    <a:lstStyle/>
                    <a:p>
                      <a:pPr algn="ctr"/>
                      <a:r>
                        <a:rPr lang="zh-CN" altLang="en-US" dirty="0"/>
                        <a:t>类型</a:t>
                      </a:r>
                    </a:p>
                  </a:txBody>
                  <a:tcPr/>
                </a:tc>
                <a:extLst>
                  <a:ext uri="{0D108BD9-81ED-4DB2-BD59-A6C34878D82A}">
                    <a16:rowId xmlns:a16="http://schemas.microsoft.com/office/drawing/2014/main" val="10000"/>
                  </a:ext>
                </a:extLst>
              </a:tr>
              <a:tr h="370840">
                <a:tc>
                  <a:txBody>
                    <a:bodyPr/>
                    <a:lstStyle/>
                    <a:p>
                      <a:pPr algn="ctr"/>
                      <a:r>
                        <a:rPr lang="en-US" altLang="zh-CN" dirty="0"/>
                        <a:t>id</a:t>
                      </a:r>
                      <a:endParaRPr lang="zh-CN" altLang="en-US" dirty="0"/>
                    </a:p>
                  </a:txBody>
                  <a:tcPr/>
                </a:tc>
                <a:tc>
                  <a:txBody>
                    <a:bodyPr/>
                    <a:lstStyle/>
                    <a:p>
                      <a:pPr algn="ctr"/>
                      <a:r>
                        <a:rPr lang="en-US" altLang="zh-CN" dirty="0"/>
                        <a:t>Int</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username</a:t>
                      </a:r>
                      <a:endParaRPr lang="zh-CN" altLang="en-US" dirty="0"/>
                    </a:p>
                  </a:txBody>
                  <a:tcPr/>
                </a:tc>
                <a:tc>
                  <a:txBody>
                    <a:bodyPr/>
                    <a:lstStyle/>
                    <a:p>
                      <a:pPr algn="ctr"/>
                      <a:r>
                        <a:rPr lang="en-US" altLang="zh-CN" dirty="0"/>
                        <a:t>Char</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a:t>password</a:t>
                      </a:r>
                      <a:endParaRPr lang="zh-CN" altLang="en-US" dirty="0"/>
                    </a:p>
                  </a:txBody>
                  <a:tcPr/>
                </a:tc>
                <a:tc>
                  <a:txBody>
                    <a:bodyPr/>
                    <a:lstStyle/>
                    <a:p>
                      <a:pPr algn="ctr"/>
                      <a:r>
                        <a:rPr lang="en-US" altLang="zh-CN" dirty="0"/>
                        <a:t>Char</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is_superuser</a:t>
                      </a:r>
                      <a:endParaRPr lang="zh-CN" altLang="en-US" dirty="0"/>
                    </a:p>
                  </a:txBody>
                  <a:tcPr/>
                </a:tc>
                <a:tc>
                  <a:txBody>
                    <a:bodyPr/>
                    <a:lstStyle/>
                    <a:p>
                      <a:pPr algn="ctr"/>
                      <a:r>
                        <a:rPr lang="en-US" altLang="zh-CN" dirty="0"/>
                        <a:t>Bool</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email</a:t>
                      </a:r>
                      <a:endParaRPr lang="zh-CN" altLang="en-US" dirty="0"/>
                    </a:p>
                  </a:txBody>
                  <a:tcPr/>
                </a:tc>
                <a:tc>
                  <a:txBody>
                    <a:bodyPr/>
                    <a:lstStyle/>
                    <a:p>
                      <a:pPr algn="ctr"/>
                      <a:r>
                        <a:rPr lang="en-US" altLang="zh-CN" dirty="0"/>
                        <a:t>Char</a:t>
                      </a:r>
                      <a:endParaRPr lang="zh-CN" altLang="en-US" dirty="0"/>
                    </a:p>
                  </a:txBody>
                  <a:tcPr/>
                </a:tc>
                <a:extLst>
                  <a:ext uri="{0D108BD9-81ED-4DB2-BD59-A6C34878D82A}">
                    <a16:rowId xmlns:a16="http://schemas.microsoft.com/office/drawing/2014/main" val="10005"/>
                  </a:ext>
                </a:extLst>
              </a:tr>
            </a:tbl>
          </a:graphicData>
        </a:graphic>
      </p:graphicFrame>
      <p:sp>
        <p:nvSpPr>
          <p:cNvPr id="5" name="文本框 4"/>
          <p:cNvSpPr txBox="1"/>
          <p:nvPr/>
        </p:nvSpPr>
        <p:spPr>
          <a:xfrm>
            <a:off x="6499942" y="2369574"/>
            <a:ext cx="2622755" cy="369332"/>
          </a:xfrm>
          <a:prstGeom prst="rect">
            <a:avLst/>
          </a:prstGeom>
          <a:noFill/>
        </p:spPr>
        <p:txBody>
          <a:bodyPr wrap="square" rtlCol="0">
            <a:spAutoFit/>
          </a:bodyPr>
          <a:lstStyle/>
          <a:p>
            <a:r>
              <a:rPr lang="zh-CN" altLang="en-US" dirty="0"/>
              <a:t>电影资源表：</a:t>
            </a:r>
          </a:p>
        </p:txBody>
      </p:sp>
      <p:graphicFrame>
        <p:nvGraphicFramePr>
          <p:cNvPr id="6" name="表格 6"/>
          <p:cNvGraphicFramePr>
            <a:graphicFrameLocks noGrp="1"/>
          </p:cNvGraphicFramePr>
          <p:nvPr>
            <p:extLst>
              <p:ext uri="{D42A27DB-BD31-4B8C-83A1-F6EECF244321}">
                <p14:modId xmlns:p14="http://schemas.microsoft.com/office/powerpoint/2010/main" val="3167729855"/>
              </p:ext>
            </p:extLst>
          </p:nvPr>
        </p:nvGraphicFramePr>
        <p:xfrm>
          <a:off x="6499942" y="2920181"/>
          <a:ext cx="4329472" cy="3703320"/>
        </p:xfrm>
        <a:graphic>
          <a:graphicData uri="http://schemas.openxmlformats.org/drawingml/2006/table">
            <a:tbl>
              <a:tblPr firstRow="1" bandRow="1">
                <a:tableStyleId>{5C22544A-7EE6-4342-B048-85BDC9FD1C3A}</a:tableStyleId>
              </a:tblPr>
              <a:tblGrid>
                <a:gridCol w="2164736">
                  <a:extLst>
                    <a:ext uri="{9D8B030D-6E8A-4147-A177-3AD203B41FA5}">
                      <a16:colId xmlns:a16="http://schemas.microsoft.com/office/drawing/2014/main" val="20000"/>
                    </a:ext>
                  </a:extLst>
                </a:gridCol>
                <a:gridCol w="2164736">
                  <a:extLst>
                    <a:ext uri="{9D8B030D-6E8A-4147-A177-3AD203B41FA5}">
                      <a16:colId xmlns:a16="http://schemas.microsoft.com/office/drawing/2014/main" val="20001"/>
                    </a:ext>
                  </a:extLst>
                </a:gridCol>
              </a:tblGrid>
              <a:tr h="0">
                <a:tc>
                  <a:txBody>
                    <a:bodyPr/>
                    <a:lstStyle/>
                    <a:p>
                      <a:pPr algn="ctr"/>
                      <a:r>
                        <a:rPr lang="zh-CN" altLang="en-US" dirty="0"/>
                        <a:t>名称</a:t>
                      </a:r>
                    </a:p>
                  </a:txBody>
                  <a:tcPr/>
                </a:tc>
                <a:tc>
                  <a:txBody>
                    <a:bodyPr/>
                    <a:lstStyle/>
                    <a:p>
                      <a:pPr algn="ctr"/>
                      <a:r>
                        <a:rPr lang="zh-CN" altLang="en-US" dirty="0"/>
                        <a:t>类型</a:t>
                      </a:r>
                    </a:p>
                  </a:txBody>
                  <a:tcPr/>
                </a:tc>
                <a:extLst>
                  <a:ext uri="{0D108BD9-81ED-4DB2-BD59-A6C34878D82A}">
                    <a16:rowId xmlns:a16="http://schemas.microsoft.com/office/drawing/2014/main" val="10000"/>
                  </a:ext>
                </a:extLst>
              </a:tr>
              <a:tr h="370840">
                <a:tc>
                  <a:txBody>
                    <a:bodyPr/>
                    <a:lstStyle/>
                    <a:p>
                      <a:pPr algn="ctr"/>
                      <a:r>
                        <a:rPr lang="en-US" altLang="zh-CN" dirty="0"/>
                        <a:t>mid</a:t>
                      </a:r>
                      <a:endParaRPr lang="zh-CN" altLang="en-US" dirty="0"/>
                    </a:p>
                  </a:txBody>
                  <a:tcPr/>
                </a:tc>
                <a:tc>
                  <a:txBody>
                    <a:bodyPr/>
                    <a:lstStyle/>
                    <a:p>
                      <a:pPr algn="ctr"/>
                      <a:r>
                        <a:rPr lang="en-US" altLang="zh-CN" dirty="0"/>
                        <a:t>Int</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title</a:t>
                      </a:r>
                      <a:endParaRPr lang="zh-CN" altLang="en-US" dirty="0"/>
                    </a:p>
                  </a:txBody>
                  <a:tcPr/>
                </a:tc>
                <a:tc>
                  <a:txBody>
                    <a:bodyPr/>
                    <a:lstStyle/>
                    <a:p>
                      <a:pPr algn="ctr"/>
                      <a:r>
                        <a:rPr lang="en-US" altLang="zh-CN" dirty="0"/>
                        <a:t>Text</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a:t>movie_img</a:t>
                      </a:r>
                      <a:endParaRPr lang="zh-CN" altLang="en-US" dirty="0"/>
                    </a:p>
                  </a:txBody>
                  <a:tcPr/>
                </a:tc>
                <a:tc>
                  <a:txBody>
                    <a:bodyPr/>
                    <a:lstStyle/>
                    <a:p>
                      <a:pPr algn="ctr"/>
                      <a:r>
                        <a:rPr lang="en-US" altLang="zh-CN" dirty="0"/>
                        <a:t>Text</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director</a:t>
                      </a:r>
                      <a:endParaRPr lang="zh-CN" altLang="en-US" dirty="0"/>
                    </a:p>
                  </a:txBody>
                  <a:tcPr/>
                </a:tc>
                <a:tc>
                  <a:txBody>
                    <a:bodyPr/>
                    <a:lstStyle/>
                    <a:p>
                      <a:pPr algn="ctr"/>
                      <a:r>
                        <a:rPr lang="en-US" altLang="zh-CN" dirty="0"/>
                        <a:t>Text</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a:t>actors</a:t>
                      </a:r>
                      <a:endParaRPr lang="zh-CN" altLang="en-US" dirty="0"/>
                    </a:p>
                  </a:txBody>
                  <a:tcPr/>
                </a:tc>
                <a:tc>
                  <a:txBody>
                    <a:bodyPr/>
                    <a:lstStyle/>
                    <a:p>
                      <a:pPr algn="ctr"/>
                      <a:r>
                        <a:rPr lang="en-US" altLang="zh-CN" dirty="0"/>
                        <a:t>Text</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a:t>content</a:t>
                      </a:r>
                      <a:endParaRPr lang="zh-CN" altLang="en-US" dirty="0"/>
                    </a:p>
                  </a:txBody>
                  <a:tcPr/>
                </a:tc>
                <a:tc>
                  <a:txBody>
                    <a:bodyPr/>
                    <a:lstStyle/>
                    <a:p>
                      <a:pPr algn="ctr"/>
                      <a:r>
                        <a:rPr lang="en-US" altLang="zh-CN" dirty="0"/>
                        <a:t>Text</a:t>
                      </a:r>
                    </a:p>
                  </a:txBody>
                  <a:tcPr/>
                </a:tc>
                <a:extLst>
                  <a:ext uri="{0D108BD9-81ED-4DB2-BD59-A6C34878D82A}">
                    <a16:rowId xmlns:a16="http://schemas.microsoft.com/office/drawing/2014/main" val="10006"/>
                  </a:ext>
                </a:extLst>
              </a:tr>
              <a:tr h="370840">
                <a:tc>
                  <a:txBody>
                    <a:bodyPr/>
                    <a:lstStyle/>
                    <a:p>
                      <a:pPr algn="ctr"/>
                      <a:r>
                        <a:rPr lang="en-US" altLang="zh-CN" dirty="0"/>
                        <a:t>grade</a:t>
                      </a:r>
                      <a:endParaRPr lang="zh-CN" altLang="en-US" dirty="0"/>
                    </a:p>
                  </a:txBody>
                  <a:tcPr/>
                </a:tc>
                <a:tc>
                  <a:txBody>
                    <a:bodyPr/>
                    <a:lstStyle/>
                    <a:p>
                      <a:pPr algn="ctr"/>
                      <a:r>
                        <a:rPr lang="en-US" altLang="zh-CN" dirty="0"/>
                        <a:t>Float</a:t>
                      </a:r>
                    </a:p>
                  </a:txBody>
                  <a:tcPr/>
                </a:tc>
                <a:extLst>
                  <a:ext uri="{0D108BD9-81ED-4DB2-BD59-A6C34878D82A}">
                    <a16:rowId xmlns:a16="http://schemas.microsoft.com/office/drawing/2014/main" val="10007"/>
                  </a:ext>
                </a:extLst>
              </a:tr>
              <a:tr h="370840">
                <a:tc>
                  <a:txBody>
                    <a:bodyPr/>
                    <a:lstStyle/>
                    <a:p>
                      <a:pPr algn="ctr"/>
                      <a:r>
                        <a:rPr lang="en-US" altLang="zh-CN" dirty="0"/>
                        <a:t>release_date</a:t>
                      </a:r>
                      <a:endParaRPr lang="zh-CN" altLang="en-US" dirty="0"/>
                    </a:p>
                  </a:txBody>
                  <a:tcPr/>
                </a:tc>
                <a:tc>
                  <a:txBody>
                    <a:bodyPr/>
                    <a:lstStyle/>
                    <a:p>
                      <a:pPr algn="ctr"/>
                      <a:r>
                        <a:rPr lang="en-US" altLang="zh-CN" dirty="0"/>
                        <a:t>Datetime</a:t>
                      </a:r>
                    </a:p>
                  </a:txBody>
                  <a:tcPr/>
                </a:tc>
                <a:extLst>
                  <a:ext uri="{0D108BD9-81ED-4DB2-BD59-A6C34878D82A}">
                    <a16:rowId xmlns:a16="http://schemas.microsoft.com/office/drawing/2014/main" val="10008"/>
                  </a:ext>
                </a:extLst>
              </a:tr>
              <a:tr h="370840">
                <a:tc>
                  <a:txBody>
                    <a:bodyPr/>
                    <a:lstStyle/>
                    <a:p>
                      <a:pPr algn="ctr"/>
                      <a:r>
                        <a:rPr lang="en-US" altLang="zh-CN" dirty="0"/>
                        <a:t>link</a:t>
                      </a:r>
                      <a:endParaRPr lang="zh-CN" altLang="en-US" dirty="0"/>
                    </a:p>
                  </a:txBody>
                  <a:tcPr/>
                </a:tc>
                <a:tc>
                  <a:txBody>
                    <a:bodyPr/>
                    <a:lstStyle/>
                    <a:p>
                      <a:pPr algn="ctr"/>
                      <a:r>
                        <a:rPr lang="en-US" altLang="zh-CN" dirty="0"/>
                        <a:t>Text</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33"/>
          <p:cNvGrpSpPr/>
          <p:nvPr/>
        </p:nvGrpSpPr>
        <p:grpSpPr bwMode="auto">
          <a:xfrm>
            <a:off x="2906713" y="4577719"/>
            <a:ext cx="5400675" cy="738002"/>
            <a:chOff x="0" y="-631"/>
            <a:chExt cx="5400675" cy="737616"/>
          </a:xfrm>
        </p:grpSpPr>
        <p:sp>
          <p:nvSpPr>
            <p:cNvPr id="13340" name="五边形 13"/>
            <p:cNvSpPr>
              <a:spLocks noChangeArrowheads="1"/>
            </p:cNvSpPr>
            <p:nvPr/>
          </p:nvSpPr>
          <p:spPr bwMode="auto">
            <a:xfrm>
              <a:off x="0" y="74160"/>
              <a:ext cx="1023937" cy="639763"/>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cxnSp>
          <p:nvCxnSpPr>
            <p:cNvPr id="13341" name="直接连接符 14"/>
            <p:cNvCxnSpPr>
              <a:cxnSpLocks noChangeShapeType="1"/>
            </p:cNvCxnSpPr>
            <p:nvPr/>
          </p:nvCxnSpPr>
          <p:spPr bwMode="auto">
            <a:xfrm>
              <a:off x="987425" y="6742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13342" name="TextBox 34"/>
            <p:cNvSpPr txBox="1">
              <a:spLocks noChangeArrowheads="1"/>
            </p:cNvSpPr>
            <p:nvPr/>
          </p:nvSpPr>
          <p:spPr bwMode="auto">
            <a:xfrm>
              <a:off x="1816417" y="70985"/>
              <a:ext cx="3057247" cy="58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管理员功能实现</a:t>
              </a:r>
            </a:p>
          </p:txBody>
        </p:sp>
        <p:pic>
          <p:nvPicPr>
            <p:cNvPr id="13343" name="TextBox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60" y="-631"/>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15" name="组合 39"/>
          <p:cNvGrpSpPr/>
          <p:nvPr/>
        </p:nvGrpSpPr>
        <p:grpSpPr bwMode="auto">
          <a:xfrm>
            <a:off x="2906713" y="1681754"/>
            <a:ext cx="5400675" cy="805322"/>
            <a:chOff x="0" y="-2582"/>
            <a:chExt cx="5400675" cy="804672"/>
          </a:xfrm>
        </p:grpSpPr>
        <p:sp>
          <p:nvSpPr>
            <p:cNvPr id="13335" name="五边形 6"/>
            <p:cNvSpPr>
              <a:spLocks noChangeArrowheads="1"/>
            </p:cNvSpPr>
            <p:nvPr/>
          </p:nvSpPr>
          <p:spPr bwMode="auto">
            <a:xfrm>
              <a:off x="0" y="91333"/>
              <a:ext cx="1023937" cy="639762"/>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sp>
          <p:nvSpPr>
            <p:cNvPr id="13336" name="TextBox 18"/>
            <p:cNvSpPr txBox="1">
              <a:spLocks noChangeArrowheads="1"/>
            </p:cNvSpPr>
            <p:nvPr/>
          </p:nvSpPr>
          <p:spPr bwMode="auto">
            <a:xfrm>
              <a:off x="1816417" y="140545"/>
              <a:ext cx="3057247" cy="58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项目背景与分析</a:t>
              </a:r>
            </a:p>
          </p:txBody>
        </p:sp>
        <p:pic>
          <p:nvPicPr>
            <p:cNvPr id="13337" name="TextBox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72" y="-2582"/>
              <a:ext cx="688848"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339" name="直接连接符 7"/>
            <p:cNvCxnSpPr>
              <a:cxnSpLocks noChangeShapeType="1"/>
            </p:cNvCxnSpPr>
            <p:nvPr/>
          </p:nvCxnSpPr>
          <p:spPr bwMode="auto">
            <a:xfrm>
              <a:off x="987425" y="72792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grpSp>
      <p:grpSp>
        <p:nvGrpSpPr>
          <p:cNvPr id="13316" name="组合 38"/>
          <p:cNvGrpSpPr/>
          <p:nvPr/>
        </p:nvGrpSpPr>
        <p:grpSpPr bwMode="auto">
          <a:xfrm>
            <a:off x="2906713" y="2688302"/>
            <a:ext cx="6104770" cy="743916"/>
            <a:chOff x="0" y="-2510"/>
            <a:chExt cx="6104770" cy="743712"/>
          </a:xfrm>
        </p:grpSpPr>
        <p:sp>
          <p:nvSpPr>
            <p:cNvPr id="13330" name="五边形 11"/>
            <p:cNvSpPr>
              <a:spLocks noChangeArrowheads="1"/>
            </p:cNvSpPr>
            <p:nvPr/>
          </p:nvSpPr>
          <p:spPr bwMode="auto">
            <a:xfrm>
              <a:off x="0" y="68025"/>
              <a:ext cx="1023937" cy="639763"/>
            </a:xfrm>
            <a:prstGeom prst="homePlate">
              <a:avLst>
                <a:gd name="adj" fmla="val 24378"/>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en-US">
                <a:solidFill>
                  <a:srgbClr val="BFBFBF"/>
                </a:solidFill>
              </a:endParaRPr>
            </a:p>
          </p:txBody>
        </p:sp>
        <p:cxnSp>
          <p:nvCxnSpPr>
            <p:cNvPr id="13331" name="直接连接符 18"/>
            <p:cNvCxnSpPr>
              <a:cxnSpLocks noChangeShapeType="1"/>
            </p:cNvCxnSpPr>
            <p:nvPr/>
          </p:nvCxnSpPr>
          <p:spPr bwMode="auto">
            <a:xfrm>
              <a:off x="987425" y="67445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13332" name="TextBox 24"/>
            <p:cNvSpPr txBox="1">
              <a:spLocks noChangeArrowheads="1"/>
            </p:cNvSpPr>
            <p:nvPr/>
          </p:nvSpPr>
          <p:spPr bwMode="auto">
            <a:xfrm>
              <a:off x="1816417" y="88663"/>
              <a:ext cx="4288353" cy="58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rgbClr val="BFBFBF"/>
                  </a:solidFill>
                  <a:latin typeface="微软雅黑" panose="020B0503020204020204" pitchFamily="34" charset="-122"/>
                </a:rPr>
                <a:t>技术选型与数据库设计</a:t>
              </a:r>
              <a:endParaRPr lang="zh-CN" altLang="zh-CN" sz="3200" b="1" dirty="0">
                <a:solidFill>
                  <a:srgbClr val="BFBFBF"/>
                </a:solidFill>
                <a:latin typeface="微软雅黑" panose="020B0503020204020204" pitchFamily="34" charset="-122"/>
              </a:endParaRPr>
            </a:p>
          </p:txBody>
        </p:sp>
        <p:pic>
          <p:nvPicPr>
            <p:cNvPr id="13333" name="TextBox 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460" y="-2510"/>
              <a:ext cx="688848" cy="7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8" name="标题 49"/>
          <p:cNvSpPr>
            <a:spLocks noGrp="1"/>
          </p:cNvSpPr>
          <p:nvPr>
            <p:ph type="title" idx="4294967295"/>
          </p:nvPr>
        </p:nvSpPr>
        <p:spPr>
          <a:xfrm>
            <a:off x="838200" y="528638"/>
            <a:ext cx="4691063" cy="649287"/>
          </a:xfrm>
        </p:spPr>
        <p:txBody>
          <a:bodyPr/>
          <a:lstStyle/>
          <a:p>
            <a:pPr eaLnBrk="1" hangingPunct="1"/>
            <a:r>
              <a:rPr lang="zh-CN" altLang="en-US" sz="2800" b="1">
                <a:solidFill>
                  <a:schemeClr val="bg1"/>
                </a:solidFill>
                <a:latin typeface="微软雅黑" panose="020B0503020204020204" pitchFamily="34" charset="-122"/>
              </a:rPr>
              <a:t>目录 </a:t>
            </a:r>
            <a:r>
              <a:rPr lang="en-US" altLang="zh-CN" sz="2800" b="1">
                <a:solidFill>
                  <a:schemeClr val="bg1"/>
                </a:solidFill>
                <a:latin typeface="微软雅黑" panose="020B0503020204020204" pitchFamily="34" charset="-122"/>
              </a:rPr>
              <a:t>Contents</a:t>
            </a:r>
            <a:endParaRPr lang="zh-CN" altLang="en-US" sz="2800" b="1">
              <a:solidFill>
                <a:schemeClr val="bg1"/>
              </a:solidFill>
              <a:latin typeface="微软雅黑" panose="020B0503020204020204" pitchFamily="34" charset="-122"/>
            </a:endParaRPr>
          </a:p>
        </p:txBody>
      </p:sp>
      <p:grpSp>
        <p:nvGrpSpPr>
          <p:cNvPr id="13319" name="组合 36"/>
          <p:cNvGrpSpPr/>
          <p:nvPr/>
        </p:nvGrpSpPr>
        <p:grpSpPr bwMode="auto">
          <a:xfrm>
            <a:off x="2906713" y="3645576"/>
            <a:ext cx="5400675" cy="737173"/>
            <a:chOff x="0" y="2264"/>
            <a:chExt cx="5400675" cy="737616"/>
          </a:xfrm>
        </p:grpSpPr>
        <p:sp>
          <p:nvSpPr>
            <p:cNvPr id="13320" name="五边形 37"/>
            <p:cNvSpPr>
              <a:spLocks noChangeArrowheads="1"/>
            </p:cNvSpPr>
            <p:nvPr/>
          </p:nvSpPr>
          <p:spPr bwMode="auto">
            <a:xfrm>
              <a:off x="0" y="79885"/>
              <a:ext cx="1023937" cy="639762"/>
            </a:xfrm>
            <a:prstGeom prst="homePlate">
              <a:avLst>
                <a:gd name="adj" fmla="val 24378"/>
              </a:avLst>
            </a:prstGeom>
            <a:solidFill>
              <a:srgbClr val="306A9B"/>
            </a:solidFill>
            <a:ln w="12700">
              <a:solidFill>
                <a:srgbClr val="41719C"/>
              </a:solidFill>
              <a:miter lim="800000"/>
            </a:ln>
          </p:spPr>
          <p:txBody>
            <a:bodyPr anchor="ctr"/>
            <a:lstStyle/>
            <a:p>
              <a:pPr algn="ctr" eaLnBrk="1" hangingPunct="1">
                <a:buFont typeface="Arial" panose="020B0604020202020204" pitchFamily="34" charset="0"/>
                <a:buNone/>
              </a:pPr>
              <a:endParaRPr lang="zh-CN" altLang="en-US">
                <a:solidFill>
                  <a:srgbClr val="FFFFFF"/>
                </a:solidFill>
              </a:endParaRPr>
            </a:p>
          </p:txBody>
        </p:sp>
        <p:cxnSp>
          <p:nvCxnSpPr>
            <p:cNvPr id="13321" name="直接连接符 43"/>
            <p:cNvCxnSpPr>
              <a:cxnSpLocks noChangeShapeType="1"/>
            </p:cNvCxnSpPr>
            <p:nvPr/>
          </p:nvCxnSpPr>
          <p:spPr bwMode="auto">
            <a:xfrm>
              <a:off x="987425" y="6577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13322" name="TextBox 29"/>
            <p:cNvSpPr txBox="1">
              <a:spLocks noChangeArrowheads="1"/>
            </p:cNvSpPr>
            <p:nvPr/>
          </p:nvSpPr>
          <p:spPr bwMode="auto">
            <a:xfrm>
              <a:off x="1816417" y="70360"/>
              <a:ext cx="2646878"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zh-CN" altLang="en-US" sz="3200" b="1" dirty="0">
                  <a:solidFill>
                    <a:schemeClr val="accent2"/>
                  </a:solidFill>
                  <a:latin typeface="微软雅黑" panose="020B0503020204020204" pitchFamily="34" charset="-122"/>
                </a:rPr>
                <a:t>用户功能实现</a:t>
              </a:r>
              <a:endParaRPr lang="zh-CN" altLang="zh-CN" sz="3200" b="1" dirty="0">
                <a:solidFill>
                  <a:schemeClr val="accent2"/>
                </a:solidFill>
                <a:latin typeface="微软雅黑" panose="020B0503020204020204" pitchFamily="34" charset="-122"/>
              </a:endParaRPr>
            </a:p>
          </p:txBody>
        </p:sp>
        <p:pic>
          <p:nvPicPr>
            <p:cNvPr id="13323" name="TextBox 3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460" y="2264"/>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idx="4294967295"/>
          </p:nvPr>
        </p:nvSpPr>
        <p:spPr>
          <a:xfrm>
            <a:off x="838200" y="528638"/>
            <a:ext cx="4691063" cy="649287"/>
          </a:xfrm>
        </p:spPr>
        <p:txBody>
          <a:bodyPr/>
          <a:lstStyle/>
          <a:p>
            <a:pPr eaLnBrk="1" hangingPunct="1"/>
            <a:r>
              <a:rPr lang="zh-CN" altLang="zh-CN" sz="2800" b="1" dirty="0">
                <a:solidFill>
                  <a:schemeClr val="bg1"/>
                </a:solidFill>
                <a:latin typeface="微软雅黑" panose="020B0503020204020204" pitchFamily="34" charset="-122"/>
              </a:rPr>
              <a:t>三、</a:t>
            </a:r>
            <a:r>
              <a:rPr lang="zh-CN" altLang="en-US" sz="2800" b="1" dirty="0">
                <a:solidFill>
                  <a:schemeClr val="bg1"/>
                </a:solidFill>
                <a:latin typeface="微软雅黑" panose="020B0503020204020204" pitchFamily="34" charset="-122"/>
              </a:rPr>
              <a:t>用户功能实现</a:t>
            </a:r>
            <a:endParaRPr lang="zh-CN" altLang="zh-CN" sz="2800" b="1" dirty="0">
              <a:solidFill>
                <a:schemeClr val="bg1"/>
              </a:solidFill>
              <a:latin typeface="微软雅黑" panose="020B0503020204020204" pitchFamily="34" charset="-122"/>
            </a:endParaRP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4890" y="6195870"/>
            <a:ext cx="667109" cy="66213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666" t="1004" r="723" b="827"/>
          <a:stretch>
            <a:fillRect/>
          </a:stretch>
        </p:blipFill>
        <p:spPr>
          <a:xfrm>
            <a:off x="1714260" y="1458938"/>
            <a:ext cx="2938942" cy="5226997"/>
          </a:xfrm>
          <a:prstGeom prst="rect">
            <a:avLst/>
          </a:prstGeom>
        </p:spPr>
      </p:pic>
      <p:sp>
        <p:nvSpPr>
          <p:cNvPr id="2" name="文本框 1"/>
          <p:cNvSpPr txBox="1"/>
          <p:nvPr/>
        </p:nvSpPr>
        <p:spPr>
          <a:xfrm>
            <a:off x="5879690" y="1901390"/>
            <a:ext cx="4748980" cy="3823098"/>
          </a:xfrm>
          <a:prstGeom prst="rect">
            <a:avLst/>
          </a:prstGeom>
          <a:noFill/>
        </p:spPr>
        <p:txBody>
          <a:bodyPr wrap="square" rtlCol="0">
            <a:spAutoFit/>
          </a:bodyPr>
          <a:lstStyle/>
          <a:p>
            <a:pPr algn="ctr">
              <a:lnSpc>
                <a:spcPct val="150000"/>
              </a:lnSpc>
            </a:pPr>
            <a:r>
              <a:rPr lang="zh-CN" altLang="en-US" sz="2400" dirty="0">
                <a:latin typeface="黑体" panose="02010609060101010101" pitchFamily="49" charset="-122"/>
                <a:ea typeface="黑体" panose="02010609060101010101" pitchFamily="49" charset="-122"/>
              </a:rPr>
              <a:t>首页</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功能：</a:t>
            </a:r>
            <a:r>
              <a:rPr lang="zh-CN" altLang="en-US" sz="2000" dirty="0">
                <a:latin typeface="黑体" panose="02010609060101010101" pitchFamily="49" charset="-122"/>
                <a:ea typeface="黑体" panose="02010609060101010101" pitchFamily="49" charset="-122"/>
              </a:rPr>
              <a:t>显示数据库中存在的电影图片，在点击时显示详细信息。</a:t>
            </a:r>
            <a:endParaRPr lang="en-US" altLang="zh-CN" sz="2000" dirty="0">
              <a:latin typeface="黑体" panose="02010609060101010101" pitchFamily="49" charset="-122"/>
              <a:ea typeface="黑体" panose="02010609060101010101" pitchFamily="49" charset="-122"/>
            </a:endParaRPr>
          </a:p>
          <a:p>
            <a:pPr>
              <a:lnSpc>
                <a:spcPct val="150000"/>
              </a:lnSpc>
            </a:pP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实现：</a:t>
            </a:r>
            <a:r>
              <a:rPr lang="zh-CN" altLang="en-US" sz="2000" dirty="0">
                <a:latin typeface="黑体" panose="02010609060101010101" pitchFamily="49" charset="-122"/>
                <a:ea typeface="黑体" panose="02010609060101010101" pitchFamily="49" charset="-122"/>
              </a:rPr>
              <a:t>在这个页面首次被加载时，向后端发出网络请求，请求得到所有电影数据，然后前端将每条电影数据中包含的图片数据显示在首页上。</a:t>
            </a:r>
          </a:p>
        </p:txBody>
      </p:sp>
    </p:spTree>
  </p:cSld>
  <p:clrMapOvr>
    <a:masterClrMapping/>
  </p:clrMapOvr>
</p:sld>
</file>

<file path=ppt/theme/theme1.xml><?xml version="1.0" encoding="utf-8"?>
<a:theme xmlns:a="http://schemas.openxmlformats.org/drawingml/2006/main" name="11">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
  <a:themeElements>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清风素材2 https://12sc.taobao.com">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969</Words>
  <Application>Microsoft Office PowerPoint</Application>
  <PresentationFormat>宽屏</PresentationFormat>
  <Paragraphs>119</Paragraphs>
  <Slides>22</Slides>
  <Notes>1</Notes>
  <HiddenSlides>0</HiddenSlides>
  <MMClips>2</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22</vt:i4>
      </vt:variant>
    </vt:vector>
  </HeadingPairs>
  <TitlesOfParts>
    <vt:vector size="30" baseType="lpstr">
      <vt:lpstr>黑体</vt:lpstr>
      <vt:lpstr>微软雅黑</vt:lpstr>
      <vt:lpstr>Arial</vt:lpstr>
      <vt:lpstr>Calibri</vt:lpstr>
      <vt:lpstr>times</vt:lpstr>
      <vt:lpstr>11</vt:lpstr>
      <vt:lpstr>1</vt:lpstr>
      <vt:lpstr>清风素材2 https://12sc.taobao.com</vt:lpstr>
      <vt:lpstr>PowerPoint 演示文稿</vt:lpstr>
      <vt:lpstr>目录 Contents</vt:lpstr>
      <vt:lpstr>目录 Contents</vt:lpstr>
      <vt:lpstr>一、项目背景</vt:lpstr>
      <vt:lpstr>一、项目分析</vt:lpstr>
      <vt:lpstr>目录 Contents</vt:lpstr>
      <vt:lpstr>二、技术选型与数据库设计</vt:lpstr>
      <vt:lpstr>目录 Contents</vt:lpstr>
      <vt:lpstr>三、用户功能实现</vt:lpstr>
      <vt:lpstr>三、用户功能实现</vt:lpstr>
      <vt:lpstr>三、用户功能实现</vt:lpstr>
      <vt:lpstr>三、用户功能实现</vt:lpstr>
      <vt:lpstr>目录 Contents</vt:lpstr>
      <vt:lpstr>四、管理员功能实现</vt:lpstr>
      <vt:lpstr>四、管理员功能实现</vt:lpstr>
      <vt:lpstr>四、管理员功能实现</vt:lpstr>
      <vt:lpstr>四、管理员功能实现</vt:lpstr>
      <vt:lpstr>四、管理员功能实现</vt:lpstr>
      <vt:lpstr>四、管理员功能实现</vt:lpstr>
      <vt:lpstr>四、管理员功能实现</vt:lpstr>
      <vt:lpstr>小组分工</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李 家和</cp:lastModifiedBy>
  <cp:revision>71</cp:revision>
  <dcterms:created xsi:type="dcterms:W3CDTF">2019-07-28T11:55:00Z</dcterms:created>
  <dcterms:modified xsi:type="dcterms:W3CDTF">2022-10-30T04:24:51Z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2052-11.1.0.10943</vt:lpwstr>
  </property>
  <property fmtid="{D5CDD505-2E9C-101B-9397-08002B2CF9AE}" pid="3" name="ICV">
    <vt:lpwstr>EDBAB24D427849E08C6A7FD83B276790</vt:lpwstr>
  </property>
</Properties>
</file>